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Zhiyang Che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11-15T21:12:46.623">
    <p:pos x="0" y="0"/>
    <p:text>In the comment I give the full information. but you better only select part of it to say in presentation.</p:text>
  </p:cm>
  <p:cm authorId="0" idx="2" dt="2025-11-15T21:14:55.470">
    <p:pos x="53" y="469"/>
    <p:text>there is a folder used to storage scripts for preprocess, but the author did not mention how it works, and also the code in it only cover part of preprocess work. though it is not very complicate to finish it.</p:text>
  </p:cm>
  <p:cm authorId="0" idx="3" dt="2025-11-15T21:17:15.087">
    <p:pos x="53" y="569"/>
    <p:text>the biggest problem with python2 to python3 is that may utilities of the packages changed. Thanks to AIs, or there will be a lot of work to find out where and how they changes.</p:text>
  </p:cm>
  <p:cm authorId="0" idx="4" dt="2025-11-15T21:12:29.584">
    <p:pos x="53" y="669"/>
    <p:text>indetails. The code cannot run without creating certain folders, and the code does not automatically create for you. When the author upload the repository to github, they just ignore the whole folder. The author storage part of processed materials in the project root, while originally storage another part ina folder aside with project folder. And author did not inform us about this.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5-11-15T21:12:29.584">
    <p:pos x="53" y="469"/>
    <p:text>indetails. The code cannot run without creating certain folders, and the code does not automatically create for you. When the author upload the repository to github, they just ignore the whole folder. The author storage part of processed materials in the project root, while originally storage another part ina folder aside with project folder. And author did not inform us about this.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a37eec38b1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a37eec38b1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a37eec38b1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a37eec38b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a279179fa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a279179fa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a37eec38b1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a37eec38b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a37eec38b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a37eec38b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a45ae7873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a45ae7873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a3bb7c06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a3bb7c06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a3bb7c063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a3bb7c063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a2095cb0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a2095cb0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a37eec38b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a37eec38b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a37eec38b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a37eec38b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a37eec38b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a37eec38b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a37eec38b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a37eec38b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a279179fa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a279179fa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a37eec38b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a37eec38b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a37eec38b1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a37eec38b1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comments" Target="../comments/commen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1.jpg"/><Relationship Id="rId5" Type="http://schemas.openxmlformats.org/officeDocument/2006/relationships/image" Target="../media/image1.jpg"/><Relationship Id="rId6"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572000" y="107425"/>
            <a:ext cx="4371000" cy="186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000">
                <a:highlight>
                  <a:srgbClr val="FFFF00"/>
                </a:highlight>
                <a:latin typeface="Times New Roman"/>
                <a:ea typeface="Times New Roman"/>
                <a:cs typeface="Times New Roman"/>
                <a:sym typeface="Times New Roman"/>
              </a:rPr>
              <a:t>Replication Exercise</a:t>
            </a:r>
            <a:endParaRPr b="1" sz="6000">
              <a:highlight>
                <a:srgbClr val="FFFF00"/>
              </a:highlight>
              <a:latin typeface="Times New Roman"/>
              <a:ea typeface="Times New Roman"/>
              <a:cs typeface="Times New Roman"/>
              <a:sym typeface="Times New Roman"/>
            </a:endParaRPr>
          </a:p>
        </p:txBody>
      </p:sp>
      <p:pic>
        <p:nvPicPr>
          <p:cNvPr id="55" name="Google Shape;55;p13"/>
          <p:cNvPicPr preferRelativeResize="0"/>
          <p:nvPr/>
        </p:nvPicPr>
        <p:blipFill>
          <a:blip r:embed="rId3">
            <a:alphaModFix/>
          </a:blip>
          <a:stretch>
            <a:fillRect/>
          </a:stretch>
        </p:blipFill>
        <p:spPr>
          <a:xfrm>
            <a:off x="0" y="0"/>
            <a:ext cx="4193574" cy="5143500"/>
          </a:xfrm>
          <a:prstGeom prst="rect">
            <a:avLst/>
          </a:prstGeom>
          <a:noFill/>
          <a:ln>
            <a:noFill/>
          </a:ln>
        </p:spPr>
      </p:pic>
      <p:sp>
        <p:nvSpPr>
          <p:cNvPr id="56" name="Google Shape;56;p13"/>
          <p:cNvSpPr txBox="1"/>
          <p:nvPr>
            <p:ph type="ctrTitle"/>
          </p:nvPr>
        </p:nvSpPr>
        <p:spPr>
          <a:xfrm>
            <a:off x="4678050" y="2803450"/>
            <a:ext cx="4371000" cy="75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latin typeface="Times New Roman"/>
                <a:ea typeface="Times New Roman"/>
                <a:cs typeface="Times New Roman"/>
                <a:sym typeface="Times New Roman"/>
              </a:rPr>
              <a:t>PPOL-6801</a:t>
            </a:r>
            <a:endParaRPr sz="4600">
              <a:latin typeface="Times New Roman"/>
              <a:ea typeface="Times New Roman"/>
              <a:cs typeface="Times New Roman"/>
              <a:sym typeface="Times New Roman"/>
            </a:endParaRPr>
          </a:p>
          <a:p>
            <a:pPr indent="0" lvl="0" marL="0" rtl="0" algn="l">
              <a:spcBef>
                <a:spcPts val="0"/>
              </a:spcBef>
              <a:spcAft>
                <a:spcPts val="0"/>
              </a:spcAft>
              <a:buNone/>
            </a:pPr>
            <a:r>
              <a:t/>
            </a:r>
            <a:endParaRPr sz="4800">
              <a:latin typeface="Times New Roman"/>
              <a:ea typeface="Times New Roman"/>
              <a:cs typeface="Times New Roman"/>
              <a:sym typeface="Times New Roman"/>
            </a:endParaRPr>
          </a:p>
        </p:txBody>
      </p:sp>
      <p:sp>
        <p:nvSpPr>
          <p:cNvPr id="57" name="Google Shape;57;p13"/>
          <p:cNvSpPr txBox="1"/>
          <p:nvPr>
            <p:ph type="ctrTitle"/>
          </p:nvPr>
        </p:nvSpPr>
        <p:spPr>
          <a:xfrm>
            <a:off x="4631700" y="3755150"/>
            <a:ext cx="4371000" cy="146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sz="3200">
                <a:latin typeface="Times New Roman"/>
                <a:ea typeface="Times New Roman"/>
                <a:cs typeface="Times New Roman"/>
                <a:sym typeface="Times New Roman"/>
              </a:rPr>
              <a:t>Chris Cheng</a:t>
            </a:r>
            <a:endParaRPr i="1" sz="3200">
              <a:latin typeface="Times New Roman"/>
              <a:ea typeface="Times New Roman"/>
              <a:cs typeface="Times New Roman"/>
              <a:sym typeface="Times New Roman"/>
            </a:endParaRPr>
          </a:p>
          <a:p>
            <a:pPr indent="0" lvl="0" marL="0" rtl="0" algn="ctr">
              <a:spcBef>
                <a:spcPts val="0"/>
              </a:spcBef>
              <a:spcAft>
                <a:spcPts val="0"/>
              </a:spcAft>
              <a:buNone/>
            </a:pPr>
            <a:r>
              <a:rPr i="1" lang="en" sz="3200">
                <a:latin typeface="Times New Roman"/>
                <a:ea typeface="Times New Roman"/>
                <a:cs typeface="Times New Roman"/>
                <a:sym typeface="Times New Roman"/>
              </a:rPr>
              <a:t>&amp;</a:t>
            </a:r>
            <a:endParaRPr i="1" sz="3200">
              <a:latin typeface="Times New Roman"/>
              <a:ea typeface="Times New Roman"/>
              <a:cs typeface="Times New Roman"/>
              <a:sym typeface="Times New Roman"/>
            </a:endParaRPr>
          </a:p>
          <a:p>
            <a:pPr indent="0" lvl="0" marL="0" rtl="0" algn="ctr">
              <a:spcBef>
                <a:spcPts val="0"/>
              </a:spcBef>
              <a:spcAft>
                <a:spcPts val="0"/>
              </a:spcAft>
              <a:buNone/>
            </a:pPr>
            <a:r>
              <a:rPr i="1" lang="en" sz="3200">
                <a:latin typeface="Times New Roman"/>
                <a:ea typeface="Times New Roman"/>
                <a:cs typeface="Times New Roman"/>
                <a:sym typeface="Times New Roman"/>
              </a:rPr>
              <a:t>Muhammad Saad</a:t>
            </a:r>
            <a:endParaRPr i="1" sz="3200">
              <a:latin typeface="Times New Roman"/>
              <a:ea typeface="Times New Roman"/>
              <a:cs typeface="Times New Roman"/>
              <a:sym typeface="Times New Roman"/>
            </a:endParaRPr>
          </a:p>
          <a:p>
            <a:pPr indent="0" lvl="0" marL="0" rtl="0" algn="l">
              <a:spcBef>
                <a:spcPts val="0"/>
              </a:spcBef>
              <a:spcAft>
                <a:spcPts val="0"/>
              </a:spcAft>
              <a:buNone/>
            </a:pPr>
            <a:r>
              <a:t/>
            </a:r>
            <a:endParaRPr sz="48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2"/>
          <p:cNvSpPr txBox="1"/>
          <p:nvPr>
            <p:ph type="ctrTitle"/>
          </p:nvPr>
        </p:nvSpPr>
        <p:spPr>
          <a:xfrm>
            <a:off x="57925" y="46350"/>
            <a:ext cx="8989500" cy="949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3300">
                <a:highlight>
                  <a:srgbClr val="FFFF00"/>
                </a:highlight>
                <a:latin typeface="Times New Roman"/>
                <a:ea typeface="Times New Roman"/>
                <a:cs typeface="Times New Roman"/>
                <a:sym typeface="Times New Roman"/>
              </a:rPr>
              <a:t>Result 4</a:t>
            </a:r>
            <a:endParaRPr b="1" sz="3300">
              <a:highlight>
                <a:srgbClr val="FFFF00"/>
              </a:highlight>
              <a:latin typeface="Times New Roman"/>
              <a:ea typeface="Times New Roman"/>
              <a:cs typeface="Times New Roman"/>
              <a:sym typeface="Times New Roman"/>
            </a:endParaRPr>
          </a:p>
          <a:p>
            <a:pPr indent="0" lvl="0" marL="0" rtl="0" algn="l">
              <a:spcBef>
                <a:spcPts val="0"/>
              </a:spcBef>
              <a:spcAft>
                <a:spcPts val="0"/>
              </a:spcAft>
              <a:buNone/>
            </a:pPr>
            <a:r>
              <a:rPr i="1" lang="en" sz="2000">
                <a:latin typeface="Times New Roman"/>
                <a:ea typeface="Times New Roman"/>
                <a:cs typeface="Times New Roman"/>
                <a:sym typeface="Times New Roman"/>
              </a:rPr>
              <a:t>COHA: </a:t>
            </a:r>
            <a:r>
              <a:rPr i="1" lang="en" sz="2200">
                <a:latin typeface="Times New Roman"/>
                <a:ea typeface="Times New Roman"/>
                <a:cs typeface="Times New Roman"/>
                <a:sym typeface="Times New Roman"/>
              </a:rPr>
              <a:t>Correlation of Embeddings Bias for </a:t>
            </a:r>
            <a:r>
              <a:rPr b="1" i="1" lang="en" sz="2200">
                <a:latin typeface="Times New Roman"/>
                <a:ea typeface="Times New Roman"/>
                <a:cs typeface="Times New Roman"/>
                <a:sym typeface="Times New Roman"/>
              </a:rPr>
              <a:t>Women Related Adjectives</a:t>
            </a:r>
            <a:endParaRPr b="1" i="1" sz="2000">
              <a:latin typeface="Times New Roman"/>
              <a:ea typeface="Times New Roman"/>
              <a:cs typeface="Times New Roman"/>
              <a:sym typeface="Times New Roman"/>
            </a:endParaRPr>
          </a:p>
        </p:txBody>
      </p:sp>
      <p:sp>
        <p:nvSpPr>
          <p:cNvPr id="174" name="Google Shape;174;p22"/>
          <p:cNvSpPr txBox="1"/>
          <p:nvPr>
            <p:ph type="ctrTitle"/>
          </p:nvPr>
        </p:nvSpPr>
        <p:spPr>
          <a:xfrm>
            <a:off x="143625" y="938225"/>
            <a:ext cx="3844200" cy="312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i="1" lang="en" sz="2000">
                <a:solidFill>
                  <a:srgbClr val="000000"/>
                </a:solidFill>
                <a:highlight>
                  <a:srgbClr val="FFFF00"/>
                </a:highlight>
                <a:latin typeface="Times New Roman"/>
                <a:ea typeface="Times New Roman"/>
                <a:cs typeface="Times New Roman"/>
                <a:sym typeface="Times New Roman"/>
              </a:rPr>
              <a:t>Study</a:t>
            </a:r>
            <a:endParaRPr b="1" i="1" sz="2000">
              <a:solidFill>
                <a:srgbClr val="000000"/>
              </a:solidFill>
              <a:highlight>
                <a:srgbClr val="FFFF00"/>
              </a:highlight>
              <a:latin typeface="Times New Roman"/>
              <a:ea typeface="Times New Roman"/>
              <a:cs typeface="Times New Roman"/>
              <a:sym typeface="Times New Roman"/>
            </a:endParaRPr>
          </a:p>
        </p:txBody>
      </p:sp>
      <p:sp>
        <p:nvSpPr>
          <p:cNvPr id="175" name="Google Shape;175;p22"/>
          <p:cNvSpPr txBox="1"/>
          <p:nvPr>
            <p:ph type="ctrTitle"/>
          </p:nvPr>
        </p:nvSpPr>
        <p:spPr>
          <a:xfrm>
            <a:off x="4619525" y="996150"/>
            <a:ext cx="3844200" cy="312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i="1" lang="en" sz="2000">
                <a:solidFill>
                  <a:srgbClr val="000000"/>
                </a:solidFill>
                <a:highlight>
                  <a:srgbClr val="FFFF00"/>
                </a:highlight>
                <a:latin typeface="Times New Roman"/>
                <a:ea typeface="Times New Roman"/>
                <a:cs typeface="Times New Roman"/>
                <a:sym typeface="Times New Roman"/>
              </a:rPr>
              <a:t>Replication</a:t>
            </a:r>
            <a:endParaRPr b="1" i="1" sz="2000">
              <a:solidFill>
                <a:srgbClr val="000000"/>
              </a:solidFill>
              <a:highlight>
                <a:srgbClr val="FFFF00"/>
              </a:highlight>
              <a:latin typeface="Times New Roman"/>
              <a:ea typeface="Times New Roman"/>
              <a:cs typeface="Times New Roman"/>
              <a:sym typeface="Times New Roman"/>
            </a:endParaRPr>
          </a:p>
        </p:txBody>
      </p:sp>
      <p:cxnSp>
        <p:nvCxnSpPr>
          <p:cNvPr id="176" name="Google Shape;176;p22"/>
          <p:cNvCxnSpPr/>
          <p:nvPr/>
        </p:nvCxnSpPr>
        <p:spPr>
          <a:xfrm>
            <a:off x="4378900" y="1193250"/>
            <a:ext cx="11700" cy="2757000"/>
          </a:xfrm>
          <a:prstGeom prst="straightConnector1">
            <a:avLst/>
          </a:prstGeom>
          <a:noFill/>
          <a:ln cap="flat" cmpd="sng" w="38100">
            <a:solidFill>
              <a:srgbClr val="000000"/>
            </a:solidFill>
            <a:prstDash val="dot"/>
            <a:round/>
            <a:headEnd len="med" w="med" type="none"/>
            <a:tailEnd len="med" w="med" type="none"/>
          </a:ln>
        </p:spPr>
      </p:cxnSp>
      <p:pic>
        <p:nvPicPr>
          <p:cNvPr id="177" name="Google Shape;177;p22"/>
          <p:cNvPicPr preferRelativeResize="0"/>
          <p:nvPr/>
        </p:nvPicPr>
        <p:blipFill>
          <a:blip r:embed="rId3">
            <a:alphaModFix/>
          </a:blip>
          <a:stretch>
            <a:fillRect/>
          </a:stretch>
        </p:blipFill>
        <p:spPr>
          <a:xfrm>
            <a:off x="0" y="1193200"/>
            <a:ext cx="4274675" cy="3174151"/>
          </a:xfrm>
          <a:prstGeom prst="rect">
            <a:avLst/>
          </a:prstGeom>
          <a:noFill/>
          <a:ln>
            <a:noFill/>
          </a:ln>
        </p:spPr>
      </p:pic>
      <p:pic>
        <p:nvPicPr>
          <p:cNvPr id="178" name="Google Shape;178;p22"/>
          <p:cNvPicPr preferRelativeResize="0"/>
          <p:nvPr/>
        </p:nvPicPr>
        <p:blipFill>
          <a:blip r:embed="rId4">
            <a:alphaModFix/>
          </a:blip>
          <a:stretch>
            <a:fillRect/>
          </a:stretch>
        </p:blipFill>
        <p:spPr>
          <a:xfrm>
            <a:off x="4390600" y="1251125"/>
            <a:ext cx="4587352" cy="3069874"/>
          </a:xfrm>
          <a:prstGeom prst="rect">
            <a:avLst/>
          </a:prstGeom>
          <a:noFill/>
          <a:ln>
            <a:noFill/>
          </a:ln>
        </p:spPr>
      </p:pic>
      <p:sp>
        <p:nvSpPr>
          <p:cNvPr id="179" name="Google Shape;179;p22"/>
          <p:cNvSpPr txBox="1"/>
          <p:nvPr/>
        </p:nvSpPr>
        <p:spPr>
          <a:xfrm>
            <a:off x="0" y="4568100"/>
            <a:ext cx="89106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highlight>
                  <a:srgbClr val="FFFF00"/>
                </a:highlight>
                <a:latin typeface="Times New Roman"/>
                <a:ea typeface="Times New Roman"/>
                <a:cs typeface="Times New Roman"/>
                <a:sym typeface="Times New Roman"/>
              </a:rPr>
              <a:t>Near p</a:t>
            </a:r>
            <a:r>
              <a:rPr b="1" lang="en" sz="1800">
                <a:highlight>
                  <a:srgbClr val="FFFF00"/>
                </a:highlight>
                <a:latin typeface="Times New Roman"/>
                <a:ea typeface="Times New Roman"/>
                <a:cs typeface="Times New Roman"/>
                <a:sym typeface="Times New Roman"/>
              </a:rPr>
              <a:t>erfect replication…</a:t>
            </a:r>
            <a:endParaRPr sz="18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type="ctrTitle"/>
          </p:nvPr>
        </p:nvSpPr>
        <p:spPr>
          <a:xfrm>
            <a:off x="57925" y="46350"/>
            <a:ext cx="8989500" cy="949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3300">
                <a:highlight>
                  <a:srgbClr val="FFFF00"/>
                </a:highlight>
                <a:latin typeface="Times New Roman"/>
                <a:ea typeface="Times New Roman"/>
                <a:cs typeface="Times New Roman"/>
                <a:sym typeface="Times New Roman"/>
              </a:rPr>
              <a:t>Result 5</a:t>
            </a:r>
            <a:endParaRPr b="1" sz="3300">
              <a:highlight>
                <a:srgbClr val="FFFF00"/>
              </a:highlight>
              <a:latin typeface="Times New Roman"/>
              <a:ea typeface="Times New Roman"/>
              <a:cs typeface="Times New Roman"/>
              <a:sym typeface="Times New Roman"/>
            </a:endParaRPr>
          </a:p>
          <a:p>
            <a:pPr indent="0" lvl="0" marL="0" rtl="0" algn="l">
              <a:spcBef>
                <a:spcPts val="0"/>
              </a:spcBef>
              <a:spcAft>
                <a:spcPts val="0"/>
              </a:spcAft>
              <a:buNone/>
            </a:pPr>
            <a:r>
              <a:rPr i="1" lang="en" sz="2000">
                <a:latin typeface="Times New Roman"/>
                <a:ea typeface="Times New Roman"/>
                <a:cs typeface="Times New Roman"/>
                <a:sym typeface="Times New Roman"/>
              </a:rPr>
              <a:t>COHA: </a:t>
            </a:r>
            <a:r>
              <a:rPr i="1" lang="en" sz="2200">
                <a:latin typeface="Times New Roman"/>
                <a:ea typeface="Times New Roman"/>
                <a:cs typeface="Times New Roman"/>
                <a:sym typeface="Times New Roman"/>
              </a:rPr>
              <a:t>Correlation Embeddings Bias Score for </a:t>
            </a:r>
            <a:r>
              <a:rPr b="1" i="1" lang="en" sz="2200">
                <a:latin typeface="Times New Roman"/>
                <a:ea typeface="Times New Roman"/>
                <a:cs typeface="Times New Roman"/>
                <a:sym typeface="Times New Roman"/>
              </a:rPr>
              <a:t>Asian</a:t>
            </a:r>
            <a:r>
              <a:rPr i="1" lang="en" sz="2200">
                <a:latin typeface="Times New Roman"/>
                <a:ea typeface="Times New Roman"/>
                <a:cs typeface="Times New Roman"/>
                <a:sym typeface="Times New Roman"/>
              </a:rPr>
              <a:t> </a:t>
            </a:r>
            <a:r>
              <a:rPr b="1" i="1" lang="en" sz="2200">
                <a:latin typeface="Times New Roman"/>
                <a:ea typeface="Times New Roman"/>
                <a:cs typeface="Times New Roman"/>
                <a:sym typeface="Times New Roman"/>
              </a:rPr>
              <a:t>Related Adjectives</a:t>
            </a:r>
            <a:endParaRPr b="1" i="1" sz="2000">
              <a:latin typeface="Times New Roman"/>
              <a:ea typeface="Times New Roman"/>
              <a:cs typeface="Times New Roman"/>
              <a:sym typeface="Times New Roman"/>
            </a:endParaRPr>
          </a:p>
        </p:txBody>
      </p:sp>
      <p:sp>
        <p:nvSpPr>
          <p:cNvPr id="185" name="Google Shape;185;p23"/>
          <p:cNvSpPr txBox="1"/>
          <p:nvPr>
            <p:ph type="ctrTitle"/>
          </p:nvPr>
        </p:nvSpPr>
        <p:spPr>
          <a:xfrm>
            <a:off x="143625" y="938225"/>
            <a:ext cx="3844200" cy="312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i="1" lang="en" sz="2000">
                <a:solidFill>
                  <a:srgbClr val="000000"/>
                </a:solidFill>
                <a:highlight>
                  <a:srgbClr val="FFFF00"/>
                </a:highlight>
                <a:latin typeface="Times New Roman"/>
                <a:ea typeface="Times New Roman"/>
                <a:cs typeface="Times New Roman"/>
                <a:sym typeface="Times New Roman"/>
              </a:rPr>
              <a:t>Study</a:t>
            </a:r>
            <a:endParaRPr b="1" i="1" sz="2000">
              <a:solidFill>
                <a:srgbClr val="000000"/>
              </a:solidFill>
              <a:highlight>
                <a:srgbClr val="FFFF00"/>
              </a:highlight>
              <a:latin typeface="Times New Roman"/>
              <a:ea typeface="Times New Roman"/>
              <a:cs typeface="Times New Roman"/>
              <a:sym typeface="Times New Roman"/>
            </a:endParaRPr>
          </a:p>
        </p:txBody>
      </p:sp>
      <p:sp>
        <p:nvSpPr>
          <p:cNvPr id="186" name="Google Shape;186;p23"/>
          <p:cNvSpPr txBox="1"/>
          <p:nvPr>
            <p:ph type="ctrTitle"/>
          </p:nvPr>
        </p:nvSpPr>
        <p:spPr>
          <a:xfrm>
            <a:off x="4619525" y="996150"/>
            <a:ext cx="3844200" cy="312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i="1" lang="en" sz="2000">
                <a:solidFill>
                  <a:srgbClr val="000000"/>
                </a:solidFill>
                <a:highlight>
                  <a:srgbClr val="FFFF00"/>
                </a:highlight>
                <a:latin typeface="Times New Roman"/>
                <a:ea typeface="Times New Roman"/>
                <a:cs typeface="Times New Roman"/>
                <a:sym typeface="Times New Roman"/>
              </a:rPr>
              <a:t>Replication</a:t>
            </a:r>
            <a:endParaRPr b="1" i="1" sz="2000">
              <a:solidFill>
                <a:srgbClr val="000000"/>
              </a:solidFill>
              <a:highlight>
                <a:srgbClr val="FFFF00"/>
              </a:highlight>
              <a:latin typeface="Times New Roman"/>
              <a:ea typeface="Times New Roman"/>
              <a:cs typeface="Times New Roman"/>
              <a:sym typeface="Times New Roman"/>
            </a:endParaRPr>
          </a:p>
        </p:txBody>
      </p:sp>
      <p:cxnSp>
        <p:nvCxnSpPr>
          <p:cNvPr id="187" name="Google Shape;187;p23"/>
          <p:cNvCxnSpPr/>
          <p:nvPr/>
        </p:nvCxnSpPr>
        <p:spPr>
          <a:xfrm>
            <a:off x="4378900" y="1193250"/>
            <a:ext cx="11700" cy="2757000"/>
          </a:xfrm>
          <a:prstGeom prst="straightConnector1">
            <a:avLst/>
          </a:prstGeom>
          <a:noFill/>
          <a:ln cap="flat" cmpd="sng" w="38100">
            <a:solidFill>
              <a:srgbClr val="000000"/>
            </a:solidFill>
            <a:prstDash val="dot"/>
            <a:round/>
            <a:headEnd len="med" w="med" type="none"/>
            <a:tailEnd len="med" w="med" type="none"/>
          </a:ln>
        </p:spPr>
      </p:cxnSp>
      <p:sp>
        <p:nvSpPr>
          <p:cNvPr id="188" name="Google Shape;188;p23"/>
          <p:cNvSpPr txBox="1"/>
          <p:nvPr/>
        </p:nvSpPr>
        <p:spPr>
          <a:xfrm>
            <a:off x="0" y="4568100"/>
            <a:ext cx="89106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highlight>
                  <a:srgbClr val="FFFF00"/>
                </a:highlight>
                <a:latin typeface="Times New Roman"/>
                <a:ea typeface="Times New Roman"/>
                <a:cs typeface="Times New Roman"/>
                <a:sym typeface="Times New Roman"/>
              </a:rPr>
              <a:t>Near perfect replication…</a:t>
            </a:r>
            <a:endParaRPr sz="1800">
              <a:latin typeface="Times New Roman"/>
              <a:ea typeface="Times New Roman"/>
              <a:cs typeface="Times New Roman"/>
              <a:sym typeface="Times New Roman"/>
            </a:endParaRPr>
          </a:p>
        </p:txBody>
      </p:sp>
      <p:pic>
        <p:nvPicPr>
          <p:cNvPr id="189" name="Google Shape;189;p23"/>
          <p:cNvPicPr preferRelativeResize="0"/>
          <p:nvPr/>
        </p:nvPicPr>
        <p:blipFill>
          <a:blip r:embed="rId3">
            <a:alphaModFix/>
          </a:blip>
          <a:stretch>
            <a:fillRect/>
          </a:stretch>
        </p:blipFill>
        <p:spPr>
          <a:xfrm>
            <a:off x="0" y="1252925"/>
            <a:ext cx="4321001" cy="3069050"/>
          </a:xfrm>
          <a:prstGeom prst="rect">
            <a:avLst/>
          </a:prstGeom>
          <a:noFill/>
          <a:ln>
            <a:noFill/>
          </a:ln>
        </p:spPr>
      </p:pic>
      <p:pic>
        <p:nvPicPr>
          <p:cNvPr id="190" name="Google Shape;190;p23"/>
          <p:cNvPicPr preferRelativeResize="0"/>
          <p:nvPr/>
        </p:nvPicPr>
        <p:blipFill>
          <a:blip r:embed="rId4">
            <a:alphaModFix/>
          </a:blip>
          <a:stretch>
            <a:fillRect/>
          </a:stretch>
        </p:blipFill>
        <p:spPr>
          <a:xfrm>
            <a:off x="4448500" y="1370225"/>
            <a:ext cx="4543099" cy="2858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type="ctrTitle"/>
          </p:nvPr>
        </p:nvSpPr>
        <p:spPr>
          <a:xfrm>
            <a:off x="28950" y="-81075"/>
            <a:ext cx="9086100" cy="949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3200">
                <a:highlight>
                  <a:srgbClr val="FFFF00"/>
                </a:highlight>
                <a:latin typeface="Times New Roman"/>
                <a:ea typeface="Times New Roman"/>
                <a:cs typeface="Times New Roman"/>
                <a:sym typeface="Times New Roman"/>
              </a:rPr>
              <a:t>Result 6: </a:t>
            </a:r>
            <a:endParaRPr b="1" sz="3200">
              <a:highlight>
                <a:srgbClr val="FFFF00"/>
              </a:highlight>
              <a:latin typeface="Times New Roman"/>
              <a:ea typeface="Times New Roman"/>
              <a:cs typeface="Times New Roman"/>
              <a:sym typeface="Times New Roman"/>
            </a:endParaRPr>
          </a:p>
          <a:p>
            <a:pPr indent="0" lvl="0" marL="0" rtl="0" algn="l">
              <a:spcBef>
                <a:spcPts val="0"/>
              </a:spcBef>
              <a:spcAft>
                <a:spcPts val="0"/>
              </a:spcAft>
              <a:buNone/>
            </a:pPr>
            <a:r>
              <a:rPr i="1" lang="en" sz="2200">
                <a:latin typeface="Times New Roman"/>
                <a:ea typeface="Times New Roman"/>
                <a:cs typeface="Times New Roman"/>
                <a:sym typeface="Times New Roman"/>
              </a:rPr>
              <a:t>Islam Bias Score: NYT (Study) vs Newsroom (Replication extension)</a:t>
            </a:r>
            <a:endParaRPr i="1" sz="2200">
              <a:latin typeface="Times New Roman"/>
              <a:ea typeface="Times New Roman"/>
              <a:cs typeface="Times New Roman"/>
              <a:sym typeface="Times New Roman"/>
            </a:endParaRPr>
          </a:p>
        </p:txBody>
      </p:sp>
      <p:sp>
        <p:nvSpPr>
          <p:cNvPr id="196" name="Google Shape;196;p24"/>
          <p:cNvSpPr txBox="1"/>
          <p:nvPr>
            <p:ph type="ctrTitle"/>
          </p:nvPr>
        </p:nvSpPr>
        <p:spPr>
          <a:xfrm>
            <a:off x="129225" y="833750"/>
            <a:ext cx="3844200" cy="312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i="1" lang="en" sz="2000">
                <a:highlight>
                  <a:srgbClr val="FFFF00"/>
                </a:highlight>
                <a:latin typeface="Times New Roman"/>
                <a:ea typeface="Times New Roman"/>
                <a:cs typeface="Times New Roman"/>
                <a:sym typeface="Times New Roman"/>
              </a:rPr>
              <a:t>Study</a:t>
            </a:r>
            <a:endParaRPr b="1" i="1" sz="2000">
              <a:highlight>
                <a:srgbClr val="FFFF00"/>
              </a:highlight>
              <a:latin typeface="Times New Roman"/>
              <a:ea typeface="Times New Roman"/>
              <a:cs typeface="Times New Roman"/>
              <a:sym typeface="Times New Roman"/>
            </a:endParaRPr>
          </a:p>
        </p:txBody>
      </p:sp>
      <p:sp>
        <p:nvSpPr>
          <p:cNvPr id="197" name="Google Shape;197;p24"/>
          <p:cNvSpPr txBox="1"/>
          <p:nvPr>
            <p:ph type="ctrTitle"/>
          </p:nvPr>
        </p:nvSpPr>
        <p:spPr>
          <a:xfrm>
            <a:off x="4631100" y="833750"/>
            <a:ext cx="3844200" cy="312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i="1" lang="en" sz="2000">
                <a:highlight>
                  <a:srgbClr val="FFFF00"/>
                </a:highlight>
                <a:latin typeface="Times New Roman"/>
                <a:ea typeface="Times New Roman"/>
                <a:cs typeface="Times New Roman"/>
                <a:sym typeface="Times New Roman"/>
              </a:rPr>
              <a:t>Extension</a:t>
            </a:r>
            <a:endParaRPr i="1" sz="2000">
              <a:highlight>
                <a:srgbClr val="FFFF00"/>
              </a:highlight>
              <a:latin typeface="Times New Roman"/>
              <a:ea typeface="Times New Roman"/>
              <a:cs typeface="Times New Roman"/>
              <a:sym typeface="Times New Roman"/>
            </a:endParaRPr>
          </a:p>
        </p:txBody>
      </p:sp>
      <p:pic>
        <p:nvPicPr>
          <p:cNvPr id="198" name="Google Shape;198;p24"/>
          <p:cNvPicPr preferRelativeResize="0"/>
          <p:nvPr/>
        </p:nvPicPr>
        <p:blipFill>
          <a:blip r:embed="rId3">
            <a:alphaModFix/>
          </a:blip>
          <a:stretch>
            <a:fillRect/>
          </a:stretch>
        </p:blipFill>
        <p:spPr>
          <a:xfrm>
            <a:off x="0" y="1077350"/>
            <a:ext cx="4468626" cy="3093050"/>
          </a:xfrm>
          <a:prstGeom prst="rect">
            <a:avLst/>
          </a:prstGeom>
          <a:noFill/>
          <a:ln>
            <a:noFill/>
          </a:ln>
        </p:spPr>
      </p:pic>
      <p:pic>
        <p:nvPicPr>
          <p:cNvPr id="199" name="Google Shape;199;p24"/>
          <p:cNvPicPr preferRelativeResize="0"/>
          <p:nvPr/>
        </p:nvPicPr>
        <p:blipFill>
          <a:blip r:embed="rId4">
            <a:alphaModFix/>
          </a:blip>
          <a:stretch>
            <a:fillRect/>
          </a:stretch>
        </p:blipFill>
        <p:spPr>
          <a:xfrm>
            <a:off x="4468625" y="1216150"/>
            <a:ext cx="4599352" cy="3023749"/>
          </a:xfrm>
          <a:prstGeom prst="rect">
            <a:avLst/>
          </a:prstGeom>
          <a:noFill/>
          <a:ln>
            <a:noFill/>
          </a:ln>
        </p:spPr>
      </p:pic>
      <p:sp>
        <p:nvSpPr>
          <p:cNvPr id="200" name="Google Shape;200;p24"/>
          <p:cNvSpPr txBox="1"/>
          <p:nvPr/>
        </p:nvSpPr>
        <p:spPr>
          <a:xfrm>
            <a:off x="0" y="4193775"/>
            <a:ext cx="8910600" cy="9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highlight>
                  <a:srgbClr val="FFFF00"/>
                </a:highlight>
                <a:latin typeface="Times New Roman"/>
                <a:ea typeface="Times New Roman"/>
                <a:cs typeface="Times New Roman"/>
                <a:sym typeface="Times New Roman"/>
              </a:rPr>
              <a:t>Mismatch</a:t>
            </a:r>
            <a:r>
              <a:rPr b="1" lang="en" sz="1800">
                <a:latin typeface="Times New Roman"/>
                <a:ea typeface="Times New Roman"/>
                <a:cs typeface="Times New Roman"/>
                <a:sym typeface="Times New Roman"/>
              </a:rPr>
              <a:t>: </a:t>
            </a:r>
            <a:r>
              <a:rPr lang="en" sz="1800">
                <a:latin typeface="Times New Roman"/>
                <a:ea typeface="Times New Roman"/>
                <a:cs typeface="Times New Roman"/>
                <a:sym typeface="Times New Roman"/>
              </a:rPr>
              <a:t>Used Newsroom data; only available 1998 onwards</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highlight>
                  <a:schemeClr val="lt1"/>
                </a:highlight>
                <a:latin typeface="Times New Roman"/>
                <a:ea typeface="Times New Roman"/>
                <a:cs typeface="Times New Roman"/>
                <a:sym typeface="Times New Roman"/>
              </a:rPr>
              <a:t>Close correspondence b/w overall trend near 2001 for NYT and Newsroom.</a:t>
            </a: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Another peak in bias around 2005 (London bombings) </a:t>
            </a:r>
            <a:endParaRPr sz="18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ctrTitle"/>
          </p:nvPr>
        </p:nvSpPr>
        <p:spPr>
          <a:xfrm>
            <a:off x="0" y="0"/>
            <a:ext cx="8520600" cy="61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600">
                <a:highlight>
                  <a:srgbClr val="FFFF00"/>
                </a:highlight>
                <a:latin typeface="Times New Roman"/>
                <a:ea typeface="Times New Roman"/>
                <a:cs typeface="Times New Roman"/>
                <a:sym typeface="Times New Roman"/>
              </a:rPr>
              <a:t>Replication Autopsy</a:t>
            </a:r>
            <a:endParaRPr b="1" sz="3600">
              <a:highlight>
                <a:srgbClr val="FFFF00"/>
              </a:highlight>
              <a:latin typeface="Times New Roman"/>
              <a:ea typeface="Times New Roman"/>
              <a:cs typeface="Times New Roman"/>
              <a:sym typeface="Times New Roman"/>
            </a:endParaRPr>
          </a:p>
        </p:txBody>
      </p:sp>
      <p:sp>
        <p:nvSpPr>
          <p:cNvPr id="206" name="Google Shape;206;p25"/>
          <p:cNvSpPr/>
          <p:nvPr/>
        </p:nvSpPr>
        <p:spPr>
          <a:xfrm>
            <a:off x="104250" y="613800"/>
            <a:ext cx="2745600" cy="4483200"/>
          </a:xfrm>
          <a:prstGeom prst="rect">
            <a:avLst/>
          </a:prstGeom>
          <a:solidFill>
            <a:schemeClr val="lt1"/>
          </a:solidFill>
          <a:ln cap="flat" cmpd="sng" w="3810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p25"/>
          <p:cNvSpPr txBox="1"/>
          <p:nvPr/>
        </p:nvSpPr>
        <p:spPr>
          <a:xfrm>
            <a:off x="150650" y="1088700"/>
            <a:ext cx="2595000" cy="37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50">
                <a:solidFill>
                  <a:schemeClr val="dk1"/>
                </a:solidFill>
                <a:latin typeface="Times New Roman"/>
                <a:ea typeface="Times New Roman"/>
                <a:cs typeface="Times New Roman"/>
                <a:sym typeface="Times New Roman"/>
              </a:rPr>
              <a:t>The overall </a:t>
            </a:r>
            <a:r>
              <a:rPr b="1" lang="en" sz="2150">
                <a:solidFill>
                  <a:schemeClr val="dk1"/>
                </a:solidFill>
                <a:latin typeface="Times New Roman"/>
                <a:ea typeface="Times New Roman"/>
                <a:cs typeface="Times New Roman"/>
                <a:sym typeface="Times New Roman"/>
              </a:rPr>
              <a:t>intuition </a:t>
            </a:r>
            <a:r>
              <a:rPr lang="en" sz="2150">
                <a:solidFill>
                  <a:schemeClr val="dk1"/>
                </a:solidFill>
                <a:latin typeface="Times New Roman"/>
                <a:ea typeface="Times New Roman"/>
                <a:cs typeface="Times New Roman"/>
                <a:sym typeface="Times New Roman"/>
              </a:rPr>
              <a:t>and </a:t>
            </a:r>
            <a:r>
              <a:rPr b="1" lang="en" sz="2150">
                <a:solidFill>
                  <a:schemeClr val="dk1"/>
                </a:solidFill>
                <a:latin typeface="Times New Roman"/>
                <a:ea typeface="Times New Roman"/>
                <a:cs typeface="Times New Roman"/>
                <a:sym typeface="Times New Roman"/>
              </a:rPr>
              <a:t>logical flow was clear</a:t>
            </a:r>
            <a:r>
              <a:rPr lang="en" sz="2150">
                <a:solidFill>
                  <a:schemeClr val="dk1"/>
                </a:solidFill>
                <a:latin typeface="Times New Roman"/>
                <a:ea typeface="Times New Roman"/>
                <a:cs typeface="Times New Roman"/>
                <a:sym typeface="Times New Roman"/>
              </a:rPr>
              <a:t>. Easy replicate aspects like bias calculations and validation checks. </a:t>
            </a:r>
            <a:endParaRPr sz="215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1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150">
                <a:solidFill>
                  <a:schemeClr val="dk1"/>
                </a:solidFill>
                <a:latin typeface="Times New Roman"/>
                <a:ea typeface="Times New Roman"/>
                <a:cs typeface="Times New Roman"/>
                <a:sym typeface="Times New Roman"/>
              </a:rPr>
              <a:t>Most of the </a:t>
            </a:r>
            <a:r>
              <a:rPr b="1" lang="en" sz="2150">
                <a:solidFill>
                  <a:schemeClr val="dk1"/>
                </a:solidFill>
                <a:latin typeface="Times New Roman"/>
                <a:ea typeface="Times New Roman"/>
                <a:cs typeface="Times New Roman"/>
                <a:sym typeface="Times New Roman"/>
              </a:rPr>
              <a:t>data was publicly available</a:t>
            </a:r>
            <a:r>
              <a:rPr lang="en" sz="2150">
                <a:solidFill>
                  <a:schemeClr val="dk1"/>
                </a:solidFill>
                <a:latin typeface="Times New Roman"/>
                <a:ea typeface="Times New Roman"/>
                <a:cs typeface="Times New Roman"/>
                <a:sym typeface="Times New Roman"/>
              </a:rPr>
              <a:t>. </a:t>
            </a:r>
            <a:endParaRPr sz="215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208" name="Google Shape;208;p25"/>
          <p:cNvSpPr txBox="1"/>
          <p:nvPr/>
        </p:nvSpPr>
        <p:spPr>
          <a:xfrm>
            <a:off x="-201725" y="613800"/>
            <a:ext cx="2745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dk1"/>
                </a:solidFill>
                <a:highlight>
                  <a:srgbClr val="FFFF00"/>
                </a:highlight>
                <a:latin typeface="Times New Roman"/>
                <a:ea typeface="Times New Roman"/>
                <a:cs typeface="Times New Roman"/>
                <a:sym typeface="Times New Roman"/>
              </a:rPr>
              <a:t>What worked</a:t>
            </a:r>
            <a:endParaRPr b="1" sz="2300">
              <a:solidFill>
                <a:schemeClr val="dk1"/>
              </a:solidFill>
              <a:highlight>
                <a:srgbClr val="FFFF00"/>
              </a:highlight>
              <a:latin typeface="Times New Roman"/>
              <a:ea typeface="Times New Roman"/>
              <a:cs typeface="Times New Roman"/>
              <a:sym typeface="Times New Roman"/>
            </a:endParaRPr>
          </a:p>
        </p:txBody>
      </p:sp>
      <p:sp>
        <p:nvSpPr>
          <p:cNvPr id="209" name="Google Shape;209;p25"/>
          <p:cNvSpPr/>
          <p:nvPr/>
        </p:nvSpPr>
        <p:spPr>
          <a:xfrm>
            <a:off x="3251325" y="613950"/>
            <a:ext cx="5892600" cy="4483200"/>
          </a:xfrm>
          <a:prstGeom prst="rect">
            <a:avLst/>
          </a:prstGeom>
          <a:solidFill>
            <a:schemeClr val="lt1"/>
          </a:solidFill>
          <a:ln cap="flat" cmpd="sng" w="3810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25"/>
          <p:cNvSpPr txBox="1"/>
          <p:nvPr/>
        </p:nvSpPr>
        <p:spPr>
          <a:xfrm>
            <a:off x="3330300" y="613800"/>
            <a:ext cx="30129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highlight>
                  <a:srgbClr val="FFFF00"/>
                </a:highlight>
                <a:latin typeface="Times New Roman"/>
                <a:ea typeface="Times New Roman"/>
                <a:cs typeface="Times New Roman"/>
                <a:sym typeface="Times New Roman"/>
              </a:rPr>
              <a:t>What did </a:t>
            </a:r>
            <a:r>
              <a:rPr b="1" lang="en" sz="2300" u="sng">
                <a:solidFill>
                  <a:schemeClr val="dk1"/>
                </a:solidFill>
                <a:highlight>
                  <a:srgbClr val="FFFF00"/>
                </a:highlight>
                <a:latin typeface="Times New Roman"/>
                <a:ea typeface="Times New Roman"/>
                <a:cs typeface="Times New Roman"/>
                <a:sym typeface="Times New Roman"/>
              </a:rPr>
              <a:t>not</a:t>
            </a:r>
            <a:r>
              <a:rPr b="1" lang="en" sz="2300">
                <a:solidFill>
                  <a:schemeClr val="dk1"/>
                </a:solidFill>
                <a:highlight>
                  <a:srgbClr val="FFFF00"/>
                </a:highlight>
                <a:latin typeface="Times New Roman"/>
                <a:ea typeface="Times New Roman"/>
                <a:cs typeface="Times New Roman"/>
                <a:sym typeface="Times New Roman"/>
              </a:rPr>
              <a:t> work</a:t>
            </a:r>
            <a:endParaRPr b="1" sz="2300">
              <a:solidFill>
                <a:schemeClr val="dk1"/>
              </a:solidFill>
              <a:highlight>
                <a:srgbClr val="FFFF00"/>
              </a:highlight>
              <a:latin typeface="Times New Roman"/>
              <a:ea typeface="Times New Roman"/>
              <a:cs typeface="Times New Roman"/>
              <a:sym typeface="Times New Roman"/>
            </a:endParaRPr>
          </a:p>
        </p:txBody>
      </p:sp>
      <p:sp>
        <p:nvSpPr>
          <p:cNvPr id="211" name="Google Shape;211;p25"/>
          <p:cNvSpPr txBox="1"/>
          <p:nvPr/>
        </p:nvSpPr>
        <p:spPr>
          <a:xfrm>
            <a:off x="6004400" y="972750"/>
            <a:ext cx="2595000" cy="376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250">
                <a:solidFill>
                  <a:schemeClr val="dk1"/>
                </a:solidFill>
                <a:latin typeface="Times New Roman"/>
                <a:ea typeface="Times New Roman"/>
                <a:cs typeface="Times New Roman"/>
                <a:sym typeface="Times New Roman"/>
              </a:rPr>
              <a:t> </a:t>
            </a:r>
            <a:r>
              <a:rPr b="1" i="1" lang="en"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i="1" lang="en" sz="2000">
                <a:solidFill>
                  <a:schemeClr val="dk1"/>
                </a:solidFill>
                <a:latin typeface="Times New Roman"/>
                <a:ea typeface="Times New Roman"/>
                <a:cs typeface="Times New Roman"/>
                <a:sym typeface="Times New Roman"/>
              </a:rPr>
              <a:t> </a:t>
            </a:r>
            <a:endParaRPr b="1"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212" name="Google Shape;212;p25"/>
          <p:cNvSpPr txBox="1"/>
          <p:nvPr/>
        </p:nvSpPr>
        <p:spPr>
          <a:xfrm>
            <a:off x="3330300" y="972750"/>
            <a:ext cx="5731200" cy="41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Times New Roman"/>
                <a:ea typeface="Times New Roman"/>
                <a:cs typeface="Times New Roman"/>
                <a:sym typeface="Times New Roman"/>
              </a:rPr>
              <a:t>Repo Organization: </a:t>
            </a:r>
            <a:endParaRPr b="1" sz="2100">
              <a:solidFill>
                <a:schemeClr val="dk1"/>
              </a:solidFill>
              <a:latin typeface="Times New Roman"/>
              <a:ea typeface="Times New Roman"/>
              <a:cs typeface="Times New Roman"/>
              <a:sym typeface="Times New Roman"/>
            </a:endParaRPr>
          </a:p>
          <a:p>
            <a:pPr indent="-361950" lvl="0" marL="457200" rtl="0" algn="l">
              <a:spcBef>
                <a:spcPts val="0"/>
              </a:spcBef>
              <a:spcAft>
                <a:spcPts val="0"/>
              </a:spcAft>
              <a:buClr>
                <a:schemeClr val="dk1"/>
              </a:buClr>
              <a:buSzPts val="2100"/>
              <a:buFont typeface="Times New Roman"/>
              <a:buChar char="●"/>
            </a:pPr>
            <a:r>
              <a:rPr lang="en" sz="2100">
                <a:solidFill>
                  <a:schemeClr val="dk1"/>
                </a:solidFill>
                <a:latin typeface="Times New Roman"/>
                <a:ea typeface="Times New Roman"/>
                <a:cs typeface="Times New Roman"/>
                <a:sym typeface="Times New Roman"/>
              </a:rPr>
              <a:t>Incomplete scripts for preprocessing</a:t>
            </a:r>
            <a:endParaRPr sz="2100">
              <a:solidFill>
                <a:schemeClr val="dk1"/>
              </a:solidFill>
              <a:latin typeface="Times New Roman"/>
              <a:ea typeface="Times New Roman"/>
              <a:cs typeface="Times New Roman"/>
              <a:sym typeface="Times New Roman"/>
            </a:endParaRPr>
          </a:p>
          <a:p>
            <a:pPr indent="-361950" lvl="0" marL="457200" rtl="0" algn="l">
              <a:spcBef>
                <a:spcPts val="0"/>
              </a:spcBef>
              <a:spcAft>
                <a:spcPts val="0"/>
              </a:spcAft>
              <a:buClr>
                <a:schemeClr val="dk1"/>
              </a:buClr>
              <a:buSzPts val="2100"/>
              <a:buFont typeface="Times New Roman"/>
              <a:buChar char="●"/>
            </a:pPr>
            <a:r>
              <a:rPr lang="en" sz="2100">
                <a:solidFill>
                  <a:schemeClr val="dk1"/>
                </a:solidFill>
                <a:latin typeface="Times New Roman"/>
                <a:ea typeface="Times New Roman"/>
                <a:cs typeface="Times New Roman"/>
                <a:sym typeface="Times New Roman"/>
              </a:rPr>
              <a:t>Creation of intermediate folders not mentioned </a:t>
            </a:r>
            <a:endParaRPr sz="2100">
              <a:solidFill>
                <a:schemeClr val="dk1"/>
              </a:solidFill>
              <a:latin typeface="Times New Roman"/>
              <a:ea typeface="Times New Roman"/>
              <a:cs typeface="Times New Roman"/>
              <a:sym typeface="Times New Roman"/>
            </a:endParaRPr>
          </a:p>
          <a:p>
            <a:pPr indent="-361950" lvl="0" marL="457200" rtl="0" algn="l">
              <a:spcBef>
                <a:spcPts val="0"/>
              </a:spcBef>
              <a:spcAft>
                <a:spcPts val="0"/>
              </a:spcAft>
              <a:buClr>
                <a:schemeClr val="dk1"/>
              </a:buClr>
              <a:buSzPts val="2100"/>
              <a:buFont typeface="Times New Roman"/>
              <a:buChar char="●"/>
            </a:pPr>
            <a:r>
              <a:rPr lang="en" sz="2100">
                <a:solidFill>
                  <a:schemeClr val="dk1"/>
                </a:solidFill>
                <a:latin typeface="Times New Roman"/>
                <a:ea typeface="Times New Roman"/>
                <a:cs typeface="Times New Roman"/>
                <a:sym typeface="Times New Roman"/>
              </a:rPr>
              <a:t>The read_me was quite concise</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100">
                <a:solidFill>
                  <a:schemeClr val="dk1"/>
                </a:solidFill>
                <a:latin typeface="Times New Roman"/>
                <a:ea typeface="Times New Roman"/>
                <a:cs typeface="Times New Roman"/>
                <a:sym typeface="Times New Roman"/>
              </a:rPr>
              <a:t>Use of python2 vs python3</a:t>
            </a:r>
            <a:endParaRPr b="1" sz="2100">
              <a:solidFill>
                <a:schemeClr val="dk1"/>
              </a:solidFill>
              <a:latin typeface="Times New Roman"/>
              <a:ea typeface="Times New Roman"/>
              <a:cs typeface="Times New Roman"/>
              <a:sym typeface="Times New Roman"/>
            </a:endParaRPr>
          </a:p>
          <a:p>
            <a:pPr indent="-361950" lvl="0" marL="457200" rtl="0" algn="l">
              <a:spcBef>
                <a:spcPts val="0"/>
              </a:spcBef>
              <a:spcAft>
                <a:spcPts val="0"/>
              </a:spcAft>
              <a:buClr>
                <a:schemeClr val="dk1"/>
              </a:buClr>
              <a:buSzPts val="2100"/>
              <a:buFont typeface="Times New Roman"/>
              <a:buChar char="●"/>
            </a:pPr>
            <a:r>
              <a:rPr lang="en" sz="2100">
                <a:solidFill>
                  <a:schemeClr val="dk1"/>
                </a:solidFill>
                <a:latin typeface="Times New Roman"/>
                <a:ea typeface="Times New Roman"/>
                <a:cs typeface="Times New Roman"/>
                <a:sym typeface="Times New Roman"/>
              </a:rPr>
              <a:t>Study ran in 2015. A lot of the packages are slightly outdated wrt to updated python compatibility. </a:t>
            </a:r>
            <a:endParaRPr sz="2100">
              <a:solidFill>
                <a:schemeClr val="dk1"/>
              </a:solidFill>
              <a:latin typeface="Times New Roman"/>
              <a:ea typeface="Times New Roman"/>
              <a:cs typeface="Times New Roman"/>
              <a:sym typeface="Times New Roman"/>
            </a:endParaRPr>
          </a:p>
          <a:p>
            <a:pPr indent="-361950" lvl="0" marL="457200" rtl="0" algn="l">
              <a:spcBef>
                <a:spcPts val="0"/>
              </a:spcBef>
              <a:spcAft>
                <a:spcPts val="0"/>
              </a:spcAft>
              <a:buClr>
                <a:schemeClr val="dk1"/>
              </a:buClr>
              <a:buSzPts val="2100"/>
              <a:buFont typeface="Times New Roman"/>
              <a:buChar char="●"/>
            </a:pPr>
            <a:r>
              <a:rPr lang="en" sz="2100">
                <a:solidFill>
                  <a:schemeClr val="dk1"/>
                </a:solidFill>
                <a:latin typeface="Times New Roman"/>
                <a:ea typeface="Times New Roman"/>
                <a:cs typeface="Times New Roman"/>
                <a:sym typeface="Times New Roman"/>
              </a:rPr>
              <a:t> Had to update packages/use alternatives based on newer versions. </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i="1" lang="en" sz="225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b="1"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i="1" lang="en" sz="2000">
                <a:solidFill>
                  <a:schemeClr val="dk1"/>
                </a:solidFill>
                <a:latin typeface="Times New Roman"/>
                <a:ea typeface="Times New Roman"/>
                <a:cs typeface="Times New Roman"/>
                <a:sym typeface="Times New Roman"/>
              </a:rPr>
              <a:t> </a:t>
            </a:r>
            <a:endParaRPr b="1"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213" name="Google Shape;213;p25"/>
          <p:cNvSpPr/>
          <p:nvPr/>
        </p:nvSpPr>
        <p:spPr>
          <a:xfrm>
            <a:off x="2932825" y="3023550"/>
            <a:ext cx="210300" cy="278100"/>
          </a:xfrm>
          <a:prstGeom prst="mathPlus">
            <a:avLst>
              <a:gd fmla="val 19595" name="adj1"/>
            </a:avLst>
          </a:prstGeom>
          <a:solidFill>
            <a:srgbClr val="FFFF00"/>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4" name="Google Shape;214;p25"/>
          <p:cNvPicPr preferRelativeResize="0"/>
          <p:nvPr/>
        </p:nvPicPr>
        <p:blipFill>
          <a:blip r:embed="rId3">
            <a:alphaModFix/>
          </a:blip>
          <a:stretch>
            <a:fillRect/>
          </a:stretch>
        </p:blipFill>
        <p:spPr>
          <a:xfrm>
            <a:off x="2212450" y="642950"/>
            <a:ext cx="533200" cy="474900"/>
          </a:xfrm>
          <a:prstGeom prst="rect">
            <a:avLst/>
          </a:prstGeom>
          <a:noFill/>
          <a:ln>
            <a:noFill/>
          </a:ln>
        </p:spPr>
      </p:pic>
      <p:pic>
        <p:nvPicPr>
          <p:cNvPr id="215" name="Google Shape;215;p25"/>
          <p:cNvPicPr preferRelativeResize="0"/>
          <p:nvPr/>
        </p:nvPicPr>
        <p:blipFill>
          <a:blip r:embed="rId4">
            <a:alphaModFix/>
          </a:blip>
          <a:stretch>
            <a:fillRect/>
          </a:stretch>
        </p:blipFill>
        <p:spPr>
          <a:xfrm>
            <a:off x="5857075" y="642950"/>
            <a:ext cx="533202" cy="474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ctrTitle"/>
          </p:nvPr>
        </p:nvSpPr>
        <p:spPr>
          <a:xfrm>
            <a:off x="0" y="0"/>
            <a:ext cx="8520600" cy="61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600">
                <a:highlight>
                  <a:srgbClr val="FFFF00"/>
                </a:highlight>
                <a:latin typeface="Times New Roman"/>
                <a:ea typeface="Times New Roman"/>
                <a:cs typeface="Times New Roman"/>
                <a:sym typeface="Times New Roman"/>
              </a:rPr>
              <a:t>Study Extension</a:t>
            </a:r>
            <a:endParaRPr b="1" sz="3600">
              <a:highlight>
                <a:srgbClr val="FFFF00"/>
              </a:highlight>
              <a:latin typeface="Times New Roman"/>
              <a:ea typeface="Times New Roman"/>
              <a:cs typeface="Times New Roman"/>
              <a:sym typeface="Times New Roman"/>
            </a:endParaRPr>
          </a:p>
        </p:txBody>
      </p:sp>
      <p:sp>
        <p:nvSpPr>
          <p:cNvPr id="221" name="Google Shape;221;p26"/>
          <p:cNvSpPr txBox="1"/>
          <p:nvPr>
            <p:ph type="ctrTitle"/>
          </p:nvPr>
        </p:nvSpPr>
        <p:spPr>
          <a:xfrm>
            <a:off x="-53100" y="475125"/>
            <a:ext cx="9144000" cy="984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i="1" lang="en" sz="3200">
                <a:latin typeface="Times New Roman"/>
                <a:ea typeface="Times New Roman"/>
                <a:cs typeface="Times New Roman"/>
                <a:sym typeface="Times New Roman"/>
              </a:rPr>
              <a:t>We recommend using publicly accessible text data, updated embeddings and human validation as extension</a:t>
            </a:r>
            <a:endParaRPr sz="3200">
              <a:latin typeface="Times New Roman"/>
              <a:ea typeface="Times New Roman"/>
              <a:cs typeface="Times New Roman"/>
              <a:sym typeface="Times New Roman"/>
            </a:endParaRPr>
          </a:p>
        </p:txBody>
      </p:sp>
      <p:sp>
        <p:nvSpPr>
          <p:cNvPr id="222" name="Google Shape;222;p26"/>
          <p:cNvSpPr/>
          <p:nvPr/>
        </p:nvSpPr>
        <p:spPr>
          <a:xfrm>
            <a:off x="104250" y="1610250"/>
            <a:ext cx="2745600" cy="3486900"/>
          </a:xfrm>
          <a:prstGeom prst="rect">
            <a:avLst/>
          </a:prstGeom>
          <a:solidFill>
            <a:schemeClr val="lt1"/>
          </a:solidFill>
          <a:ln cap="flat" cmpd="sng" w="3810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26"/>
          <p:cNvSpPr txBox="1"/>
          <p:nvPr/>
        </p:nvSpPr>
        <p:spPr>
          <a:xfrm>
            <a:off x="150650" y="1876675"/>
            <a:ext cx="2595000" cy="29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250">
                <a:solidFill>
                  <a:schemeClr val="dk1"/>
                </a:solidFill>
                <a:latin typeface="Times New Roman"/>
                <a:ea typeface="Times New Roman"/>
                <a:cs typeface="Times New Roman"/>
                <a:sym typeface="Times New Roman"/>
              </a:rPr>
              <a:t> </a:t>
            </a:r>
            <a:r>
              <a:rPr b="1" i="1" lang="en" sz="2000">
                <a:solidFill>
                  <a:schemeClr val="dk1"/>
                </a:solidFill>
                <a:latin typeface="Times New Roman"/>
                <a:ea typeface="Times New Roman"/>
                <a:cs typeface="Times New Roman"/>
                <a:sym typeface="Times New Roman"/>
              </a:rPr>
              <a:t>Replace NYT Annotated Corpus with reproducible news datasets </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2000">
                <a:solidFill>
                  <a:schemeClr val="dk1"/>
                </a:solidFill>
                <a:latin typeface="Times New Roman"/>
                <a:ea typeface="Times New Roman"/>
                <a:cs typeface="Times New Roman"/>
                <a:sym typeface="Times New Roman"/>
              </a:rPr>
              <a:t>We used Cornell NewsRoom. Other options include: HuffPost, etc </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224" name="Google Shape;224;p26"/>
          <p:cNvSpPr txBox="1"/>
          <p:nvPr/>
        </p:nvSpPr>
        <p:spPr>
          <a:xfrm>
            <a:off x="24200" y="1552325"/>
            <a:ext cx="2745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1"/>
                </a:solidFill>
                <a:highlight>
                  <a:srgbClr val="FFFF00"/>
                </a:highlight>
                <a:latin typeface="Times New Roman"/>
                <a:ea typeface="Times New Roman"/>
                <a:cs typeface="Times New Roman"/>
                <a:sym typeface="Times New Roman"/>
              </a:rPr>
              <a:t>Open Access Data</a:t>
            </a:r>
            <a:endParaRPr b="1" sz="2100">
              <a:solidFill>
                <a:schemeClr val="dk1"/>
              </a:solidFill>
              <a:highlight>
                <a:srgbClr val="FFFF00"/>
              </a:highlight>
              <a:latin typeface="Times New Roman"/>
              <a:ea typeface="Times New Roman"/>
              <a:cs typeface="Times New Roman"/>
              <a:sym typeface="Times New Roman"/>
            </a:endParaRPr>
          </a:p>
        </p:txBody>
      </p:sp>
      <p:sp>
        <p:nvSpPr>
          <p:cNvPr id="225" name="Google Shape;225;p26"/>
          <p:cNvSpPr/>
          <p:nvPr/>
        </p:nvSpPr>
        <p:spPr>
          <a:xfrm>
            <a:off x="3251325" y="1610250"/>
            <a:ext cx="2745600" cy="3486900"/>
          </a:xfrm>
          <a:prstGeom prst="rect">
            <a:avLst/>
          </a:prstGeom>
          <a:solidFill>
            <a:schemeClr val="lt1"/>
          </a:solidFill>
          <a:ln cap="flat" cmpd="sng" w="3810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p26"/>
          <p:cNvSpPr txBox="1"/>
          <p:nvPr/>
        </p:nvSpPr>
        <p:spPr>
          <a:xfrm>
            <a:off x="3289000" y="1604500"/>
            <a:ext cx="26925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1"/>
                </a:solidFill>
                <a:highlight>
                  <a:srgbClr val="FFFF00"/>
                </a:highlight>
                <a:latin typeface="Times New Roman"/>
                <a:ea typeface="Times New Roman"/>
                <a:cs typeface="Times New Roman"/>
                <a:sym typeface="Times New Roman"/>
              </a:rPr>
              <a:t>Updated</a:t>
            </a:r>
            <a:r>
              <a:rPr b="1" lang="en" sz="2100">
                <a:solidFill>
                  <a:schemeClr val="dk1"/>
                </a:solidFill>
                <a:highlight>
                  <a:srgbClr val="FFFF00"/>
                </a:highlight>
                <a:latin typeface="Times New Roman"/>
                <a:ea typeface="Times New Roman"/>
                <a:cs typeface="Times New Roman"/>
                <a:sym typeface="Times New Roman"/>
              </a:rPr>
              <a:t> Embeddings </a:t>
            </a:r>
            <a:endParaRPr b="1" sz="2100">
              <a:solidFill>
                <a:schemeClr val="dk1"/>
              </a:solidFill>
              <a:highlight>
                <a:srgbClr val="FFFF00"/>
              </a:highlight>
              <a:latin typeface="Times New Roman"/>
              <a:ea typeface="Times New Roman"/>
              <a:cs typeface="Times New Roman"/>
              <a:sym typeface="Times New Roman"/>
            </a:endParaRPr>
          </a:p>
        </p:txBody>
      </p:sp>
      <p:sp>
        <p:nvSpPr>
          <p:cNvPr id="227" name="Google Shape;227;p26"/>
          <p:cNvSpPr/>
          <p:nvPr/>
        </p:nvSpPr>
        <p:spPr>
          <a:xfrm>
            <a:off x="6398400" y="1610250"/>
            <a:ext cx="2692500" cy="3486900"/>
          </a:xfrm>
          <a:prstGeom prst="rect">
            <a:avLst/>
          </a:prstGeom>
          <a:solidFill>
            <a:schemeClr val="lt1"/>
          </a:solidFill>
          <a:ln cap="flat" cmpd="sng" w="3810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26"/>
          <p:cNvSpPr txBox="1"/>
          <p:nvPr/>
        </p:nvSpPr>
        <p:spPr>
          <a:xfrm>
            <a:off x="6502600" y="1604488"/>
            <a:ext cx="25371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1"/>
                </a:solidFill>
                <a:highlight>
                  <a:srgbClr val="FFFF00"/>
                </a:highlight>
                <a:latin typeface="Times New Roman"/>
                <a:ea typeface="Times New Roman"/>
                <a:cs typeface="Times New Roman"/>
                <a:sym typeface="Times New Roman"/>
              </a:rPr>
              <a:t>Human Validation</a:t>
            </a:r>
            <a:endParaRPr b="1" sz="2100">
              <a:solidFill>
                <a:schemeClr val="dk1"/>
              </a:solidFill>
              <a:highlight>
                <a:srgbClr val="FFFF00"/>
              </a:highlight>
              <a:latin typeface="Times New Roman"/>
              <a:ea typeface="Times New Roman"/>
              <a:cs typeface="Times New Roman"/>
              <a:sym typeface="Times New Roman"/>
            </a:endParaRPr>
          </a:p>
        </p:txBody>
      </p:sp>
      <p:sp>
        <p:nvSpPr>
          <p:cNvPr id="229" name="Google Shape;229;p26"/>
          <p:cNvSpPr txBox="1"/>
          <p:nvPr/>
        </p:nvSpPr>
        <p:spPr>
          <a:xfrm>
            <a:off x="3333863" y="2027225"/>
            <a:ext cx="2595000" cy="29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250">
                <a:solidFill>
                  <a:schemeClr val="dk1"/>
                </a:solidFill>
                <a:latin typeface="Times New Roman"/>
                <a:ea typeface="Times New Roman"/>
                <a:cs typeface="Times New Roman"/>
                <a:sym typeface="Times New Roman"/>
              </a:rPr>
              <a:t> </a:t>
            </a:r>
            <a:r>
              <a:rPr b="1" i="1" lang="en" sz="2000">
                <a:solidFill>
                  <a:schemeClr val="dk1"/>
                </a:solidFill>
                <a:latin typeface="Times New Roman"/>
                <a:ea typeface="Times New Roman"/>
                <a:cs typeface="Times New Roman"/>
                <a:sym typeface="Times New Roman"/>
              </a:rPr>
              <a:t> Use Transformers based embeddings (BERT) instead of SGNS</a:t>
            </a:r>
            <a:endParaRPr b="1"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b="1"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2000">
                <a:solidFill>
                  <a:schemeClr val="dk1"/>
                </a:solidFill>
                <a:latin typeface="Times New Roman"/>
                <a:ea typeface="Times New Roman"/>
                <a:cs typeface="Times New Roman"/>
                <a:sym typeface="Times New Roman"/>
              </a:rPr>
              <a:t>Can more accurately capture semantic meaning without word lists</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i="1" lang="en" sz="2000">
                <a:solidFill>
                  <a:schemeClr val="dk1"/>
                </a:solidFill>
                <a:latin typeface="Times New Roman"/>
                <a:ea typeface="Times New Roman"/>
                <a:cs typeface="Times New Roman"/>
                <a:sym typeface="Times New Roman"/>
              </a:rPr>
              <a:t> </a:t>
            </a:r>
            <a:endParaRPr b="1"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230" name="Google Shape;230;p26"/>
          <p:cNvSpPr txBox="1"/>
          <p:nvPr/>
        </p:nvSpPr>
        <p:spPr>
          <a:xfrm>
            <a:off x="6466425" y="2027225"/>
            <a:ext cx="2595000" cy="30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250">
                <a:solidFill>
                  <a:schemeClr val="dk1"/>
                </a:solidFill>
                <a:latin typeface="Times New Roman"/>
                <a:ea typeface="Times New Roman"/>
                <a:cs typeface="Times New Roman"/>
                <a:sym typeface="Times New Roman"/>
              </a:rPr>
              <a:t> </a:t>
            </a:r>
            <a:r>
              <a:rPr b="1" i="1" lang="en" sz="2000">
                <a:solidFill>
                  <a:schemeClr val="dk1"/>
                </a:solidFill>
                <a:latin typeface="Times New Roman"/>
                <a:ea typeface="Times New Roman"/>
                <a:cs typeface="Times New Roman"/>
                <a:sym typeface="Times New Roman"/>
              </a:rPr>
              <a:t>Use of words lists</a:t>
            </a:r>
            <a:r>
              <a:rPr b="1" i="1" lang="en" sz="2000">
                <a:solidFill>
                  <a:schemeClr val="dk1"/>
                </a:solidFill>
                <a:latin typeface="Times New Roman"/>
                <a:ea typeface="Times New Roman"/>
                <a:cs typeface="Times New Roman"/>
                <a:sym typeface="Times New Roman"/>
              </a:rPr>
              <a:t> </a:t>
            </a:r>
            <a:endParaRPr b="1"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b="1"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2000">
                <a:solidFill>
                  <a:schemeClr val="dk1"/>
                </a:solidFill>
                <a:latin typeface="Times New Roman"/>
                <a:ea typeface="Times New Roman"/>
                <a:cs typeface="Times New Roman"/>
                <a:sym typeface="Times New Roman"/>
              </a:rPr>
              <a:t>Key step compilation of word lists representative of different categories. Process is </a:t>
            </a:r>
            <a:r>
              <a:rPr lang="en" sz="2000">
                <a:solidFill>
                  <a:schemeClr val="dk1"/>
                </a:solidFill>
                <a:latin typeface="Times New Roman"/>
                <a:ea typeface="Times New Roman"/>
                <a:cs typeface="Times New Roman"/>
                <a:sym typeface="Times New Roman"/>
              </a:rPr>
              <a:t>arbitrary</a:t>
            </a:r>
            <a:r>
              <a:rPr lang="en" sz="2000">
                <a:solidFill>
                  <a:schemeClr val="dk1"/>
                </a:solidFill>
                <a:latin typeface="Times New Roman"/>
                <a:ea typeface="Times New Roman"/>
                <a:cs typeface="Times New Roman"/>
                <a:sym typeface="Times New Roman"/>
              </a:rPr>
              <a:t> and could use human reviewers.</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b="1"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i="1" lang="en" sz="2000">
                <a:solidFill>
                  <a:schemeClr val="dk1"/>
                </a:solidFill>
                <a:latin typeface="Times New Roman"/>
                <a:ea typeface="Times New Roman"/>
                <a:cs typeface="Times New Roman"/>
                <a:sym typeface="Times New Roman"/>
              </a:rPr>
              <a:t> </a:t>
            </a:r>
            <a:endParaRPr b="1"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231" name="Google Shape;231;p26"/>
          <p:cNvSpPr/>
          <p:nvPr/>
        </p:nvSpPr>
        <p:spPr>
          <a:xfrm>
            <a:off x="2932825" y="3023550"/>
            <a:ext cx="210300" cy="278100"/>
          </a:xfrm>
          <a:prstGeom prst="mathPlus">
            <a:avLst>
              <a:gd fmla="val 19595" name="adj1"/>
            </a:avLst>
          </a:prstGeom>
          <a:solidFill>
            <a:srgbClr val="FFFF00"/>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26"/>
          <p:cNvSpPr/>
          <p:nvPr/>
        </p:nvSpPr>
        <p:spPr>
          <a:xfrm>
            <a:off x="6092513" y="3023550"/>
            <a:ext cx="210300" cy="278100"/>
          </a:xfrm>
          <a:prstGeom prst="mathPlus">
            <a:avLst>
              <a:gd fmla="val 19595" name="adj1"/>
            </a:avLst>
          </a:prstGeom>
          <a:solidFill>
            <a:srgbClr val="FFFF00"/>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type="ctrTitle"/>
          </p:nvPr>
        </p:nvSpPr>
        <p:spPr>
          <a:xfrm>
            <a:off x="804975" y="107425"/>
            <a:ext cx="8138100" cy="186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000">
                <a:highlight>
                  <a:srgbClr val="FFFF00"/>
                </a:highlight>
                <a:latin typeface="Times New Roman"/>
                <a:ea typeface="Times New Roman"/>
                <a:cs typeface="Times New Roman"/>
                <a:sym typeface="Times New Roman"/>
              </a:rPr>
              <a:t>Thank you!</a:t>
            </a:r>
            <a:endParaRPr b="1" sz="6000">
              <a:highlight>
                <a:srgbClr val="FFFF00"/>
              </a:highlight>
              <a:latin typeface="Times New Roman"/>
              <a:ea typeface="Times New Roman"/>
              <a:cs typeface="Times New Roman"/>
              <a:sym typeface="Times New Roman"/>
            </a:endParaRPr>
          </a:p>
        </p:txBody>
      </p:sp>
      <p:sp>
        <p:nvSpPr>
          <p:cNvPr id="238" name="Google Shape;238;p27"/>
          <p:cNvSpPr txBox="1"/>
          <p:nvPr>
            <p:ph type="ctrTitle"/>
          </p:nvPr>
        </p:nvSpPr>
        <p:spPr>
          <a:xfrm>
            <a:off x="2688525" y="3117100"/>
            <a:ext cx="4371000" cy="75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latin typeface="Times New Roman"/>
                <a:ea typeface="Times New Roman"/>
                <a:cs typeface="Times New Roman"/>
                <a:sym typeface="Times New Roman"/>
              </a:rPr>
              <a:t>Questions…</a:t>
            </a:r>
            <a:endParaRPr sz="4600">
              <a:latin typeface="Times New Roman"/>
              <a:ea typeface="Times New Roman"/>
              <a:cs typeface="Times New Roman"/>
              <a:sym typeface="Times New Roman"/>
            </a:endParaRPr>
          </a:p>
          <a:p>
            <a:pPr indent="0" lvl="0" marL="0" rtl="0" algn="l">
              <a:spcBef>
                <a:spcPts val="0"/>
              </a:spcBef>
              <a:spcAft>
                <a:spcPts val="0"/>
              </a:spcAft>
              <a:buNone/>
            </a:pPr>
            <a:r>
              <a:t/>
            </a:r>
            <a:endParaRPr sz="48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2" name="Shape 242"/>
        <p:cNvGrpSpPr/>
        <p:nvPr/>
      </p:nvGrpSpPr>
      <p:grpSpPr>
        <a:xfrm>
          <a:off x="0" y="0"/>
          <a:ext cx="0" cy="0"/>
          <a:chOff x="0" y="0"/>
          <a:chExt cx="0" cy="0"/>
        </a:xfrm>
      </p:grpSpPr>
      <p:sp>
        <p:nvSpPr>
          <p:cNvPr id="243" name="Google Shape;243;p28"/>
          <p:cNvSpPr txBox="1"/>
          <p:nvPr>
            <p:ph type="ctrTitle"/>
          </p:nvPr>
        </p:nvSpPr>
        <p:spPr>
          <a:xfrm>
            <a:off x="0" y="0"/>
            <a:ext cx="8520600" cy="61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600">
                <a:highlight>
                  <a:srgbClr val="FFFF00"/>
                </a:highlight>
                <a:latin typeface="Times New Roman"/>
                <a:ea typeface="Times New Roman"/>
                <a:cs typeface="Times New Roman"/>
                <a:sym typeface="Times New Roman"/>
              </a:rPr>
              <a:t>Replication problems</a:t>
            </a:r>
            <a:endParaRPr b="1" sz="3600">
              <a:highlight>
                <a:srgbClr val="FFFF00"/>
              </a:highlight>
              <a:latin typeface="Times New Roman"/>
              <a:ea typeface="Times New Roman"/>
              <a:cs typeface="Times New Roman"/>
              <a:sym typeface="Times New Roman"/>
            </a:endParaRPr>
          </a:p>
        </p:txBody>
      </p:sp>
      <p:sp>
        <p:nvSpPr>
          <p:cNvPr id="244" name="Google Shape;244;p28"/>
          <p:cNvSpPr txBox="1"/>
          <p:nvPr/>
        </p:nvSpPr>
        <p:spPr>
          <a:xfrm>
            <a:off x="84450" y="744650"/>
            <a:ext cx="8924700" cy="42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1.C</a:t>
            </a:r>
            <a:r>
              <a:rPr lang="en" sz="2100">
                <a:solidFill>
                  <a:schemeClr val="dk1"/>
                </a:solidFill>
                <a:latin typeface="Times New Roman"/>
                <a:ea typeface="Times New Roman"/>
                <a:cs typeface="Times New Roman"/>
                <a:sym typeface="Times New Roman"/>
              </a:rPr>
              <a:t>ommon problems</a:t>
            </a:r>
            <a:r>
              <a:rPr lang="en" sz="2100">
                <a:solidFill>
                  <a:schemeClr val="dk1"/>
                </a:solidFill>
                <a:latin typeface="Times New Roman"/>
                <a:ea typeface="Times New Roman"/>
                <a:cs typeface="Times New Roman"/>
                <a:sym typeface="Times New Roman"/>
              </a:rPr>
              <a:t>: </a:t>
            </a:r>
            <a:endParaRPr sz="21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1)bad organize of project </a:t>
            </a:r>
            <a:r>
              <a:rPr lang="en" sz="2100">
                <a:solidFill>
                  <a:schemeClr val="dk1"/>
                </a:solidFill>
                <a:latin typeface="Times New Roman"/>
                <a:ea typeface="Times New Roman"/>
                <a:cs typeface="Times New Roman"/>
                <a:sym typeface="Times New Roman"/>
              </a:rPr>
              <a:t>directory</a:t>
            </a:r>
            <a:endParaRPr sz="21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2)</a:t>
            </a:r>
            <a:r>
              <a:rPr lang="en" sz="2100">
                <a:solidFill>
                  <a:schemeClr val="dk1"/>
                </a:solidFill>
                <a:latin typeface="Times New Roman"/>
                <a:ea typeface="Times New Roman"/>
                <a:cs typeface="Times New Roman"/>
                <a:sym typeface="Times New Roman"/>
              </a:rPr>
              <a:t>not complete scripts for preprocessing</a:t>
            </a:r>
            <a:endParaRPr sz="21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3)</a:t>
            </a:r>
            <a:r>
              <a:rPr lang="en" sz="2100">
                <a:solidFill>
                  <a:schemeClr val="dk1"/>
                </a:solidFill>
                <a:latin typeface="Times New Roman"/>
                <a:ea typeface="Times New Roman"/>
                <a:cs typeface="Times New Roman"/>
                <a:sym typeface="Times New Roman"/>
              </a:rPr>
              <a:t>python2</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2.A little mistake we made — used the wrong raw data</a:t>
            </a:r>
            <a:endParaRPr sz="21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In essay the author used so called “Google Books/Corpus of Historical American English (COHA)”, and </a:t>
            </a:r>
            <a:r>
              <a:rPr lang="en" sz="2100">
                <a:solidFill>
                  <a:schemeClr val="dk1"/>
                </a:solidFill>
                <a:latin typeface="Times New Roman"/>
                <a:ea typeface="Times New Roman"/>
                <a:cs typeface="Times New Roman"/>
                <a:sym typeface="Times New Roman"/>
              </a:rPr>
              <a:t>referred</a:t>
            </a:r>
            <a:r>
              <a:rPr lang="en" sz="2100">
                <a:solidFill>
                  <a:schemeClr val="dk1"/>
                </a:solidFill>
                <a:latin typeface="Times New Roman"/>
                <a:ea typeface="Times New Roman"/>
                <a:cs typeface="Times New Roman"/>
                <a:sym typeface="Times New Roman"/>
              </a:rPr>
              <a:t> this as “COHA” in the main body, while the real data author </a:t>
            </a:r>
            <a:r>
              <a:rPr lang="en" sz="2100">
                <a:solidFill>
                  <a:schemeClr val="dk1"/>
                </a:solidFill>
                <a:latin typeface="Times New Roman"/>
                <a:ea typeface="Times New Roman"/>
                <a:cs typeface="Times New Roman"/>
                <a:sym typeface="Times New Roman"/>
              </a:rPr>
              <a:t>used is called “eng-all” on the download page.</a:t>
            </a:r>
            <a:endParaRPr sz="21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8" name="Shape 248"/>
        <p:cNvGrpSpPr/>
        <p:nvPr/>
      </p:nvGrpSpPr>
      <p:grpSpPr>
        <a:xfrm>
          <a:off x="0" y="0"/>
          <a:ext cx="0" cy="0"/>
          <a:chOff x="0" y="0"/>
          <a:chExt cx="0" cy="0"/>
        </a:xfrm>
      </p:grpSpPr>
      <p:sp>
        <p:nvSpPr>
          <p:cNvPr id="249" name="Google Shape;249;p29"/>
          <p:cNvSpPr txBox="1"/>
          <p:nvPr>
            <p:ph type="ctrTitle"/>
          </p:nvPr>
        </p:nvSpPr>
        <p:spPr>
          <a:xfrm>
            <a:off x="0" y="0"/>
            <a:ext cx="8520600" cy="61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600">
                <a:highlight>
                  <a:srgbClr val="FFFF00"/>
                </a:highlight>
                <a:latin typeface="Times New Roman"/>
                <a:ea typeface="Times New Roman"/>
                <a:cs typeface="Times New Roman"/>
                <a:sym typeface="Times New Roman"/>
              </a:rPr>
              <a:t>Study Extension</a:t>
            </a:r>
            <a:endParaRPr b="1" sz="3600">
              <a:highlight>
                <a:srgbClr val="FFFF00"/>
              </a:highlight>
              <a:latin typeface="Times New Roman"/>
              <a:ea typeface="Times New Roman"/>
              <a:cs typeface="Times New Roman"/>
              <a:sym typeface="Times New Roman"/>
            </a:endParaRPr>
          </a:p>
        </p:txBody>
      </p:sp>
      <p:sp>
        <p:nvSpPr>
          <p:cNvPr id="250" name="Google Shape;250;p29"/>
          <p:cNvSpPr txBox="1"/>
          <p:nvPr/>
        </p:nvSpPr>
        <p:spPr>
          <a:xfrm>
            <a:off x="84450" y="744650"/>
            <a:ext cx="8924700" cy="42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1.C</a:t>
            </a:r>
            <a:r>
              <a:rPr lang="en" sz="2100">
                <a:solidFill>
                  <a:schemeClr val="dk1"/>
                </a:solidFill>
                <a:latin typeface="Times New Roman"/>
                <a:ea typeface="Times New Roman"/>
                <a:cs typeface="Times New Roman"/>
                <a:sym typeface="Times New Roman"/>
              </a:rPr>
              <a:t>ommon </a:t>
            </a:r>
            <a:r>
              <a:rPr lang="en" sz="2100">
                <a:solidFill>
                  <a:schemeClr val="dk1"/>
                </a:solidFill>
                <a:latin typeface="Times New Roman"/>
                <a:ea typeface="Times New Roman"/>
                <a:cs typeface="Times New Roman"/>
                <a:sym typeface="Times New Roman"/>
              </a:rPr>
              <a:t>extensions</a:t>
            </a:r>
            <a:r>
              <a:rPr lang="en" sz="2100">
                <a:solidFill>
                  <a:schemeClr val="dk1"/>
                </a:solidFill>
                <a:latin typeface="Times New Roman"/>
                <a:ea typeface="Times New Roman"/>
                <a:cs typeface="Times New Roman"/>
                <a:sym typeface="Times New Roman"/>
              </a:rPr>
              <a:t>: </a:t>
            </a:r>
            <a:endParaRPr sz="21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2100">
                <a:solidFill>
                  <a:schemeClr val="dk1"/>
                </a:solidFill>
                <a:latin typeface="Times New Roman"/>
                <a:ea typeface="Times New Roman"/>
                <a:cs typeface="Times New Roman"/>
                <a:sym typeface="Times New Roman"/>
              </a:rPr>
              <a:t>1)include other topics that changes </a:t>
            </a:r>
            <a:r>
              <a:rPr lang="en" sz="2100">
                <a:solidFill>
                  <a:schemeClr val="dk1"/>
                </a:solidFill>
                <a:latin typeface="Times New Roman"/>
                <a:ea typeface="Times New Roman"/>
                <a:cs typeface="Times New Roman"/>
                <a:sym typeface="Times New Roman"/>
              </a:rPr>
              <a:t>across</a:t>
            </a:r>
            <a:r>
              <a:rPr lang="en" sz="2100">
                <a:solidFill>
                  <a:schemeClr val="dk1"/>
                </a:solidFill>
                <a:latin typeface="Times New Roman"/>
                <a:ea typeface="Times New Roman"/>
                <a:cs typeface="Times New Roman"/>
                <a:sym typeface="Times New Roman"/>
              </a:rPr>
              <a:t> a century, like certain kind of impression on a </a:t>
            </a:r>
            <a:r>
              <a:rPr lang="en" sz="2100">
                <a:solidFill>
                  <a:schemeClr val="dk1"/>
                </a:solidFill>
                <a:latin typeface="Times New Roman"/>
                <a:ea typeface="Times New Roman"/>
                <a:cs typeface="Times New Roman"/>
                <a:sym typeface="Times New Roman"/>
              </a:rPr>
              <a:t>specific</a:t>
            </a:r>
            <a:r>
              <a:rPr lang="en" sz="2100">
                <a:solidFill>
                  <a:schemeClr val="dk1"/>
                </a:solidFill>
                <a:latin typeface="Times New Roman"/>
                <a:ea typeface="Times New Roman"/>
                <a:cs typeface="Times New Roman"/>
                <a:sym typeface="Times New Roman"/>
              </a:rPr>
              <a:t> country.</a:t>
            </a:r>
            <a:endParaRPr sz="2100">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2)include </a:t>
            </a:r>
            <a:r>
              <a:rPr lang="en" sz="2100">
                <a:solidFill>
                  <a:schemeClr val="dk1"/>
                </a:solidFill>
                <a:latin typeface="Times New Roman"/>
                <a:ea typeface="Times New Roman"/>
                <a:cs typeface="Times New Roman"/>
                <a:sym typeface="Times New Roman"/>
              </a:rPr>
              <a:t>more</a:t>
            </a:r>
            <a:r>
              <a:rPr lang="en" sz="2100">
                <a:solidFill>
                  <a:schemeClr val="dk1"/>
                </a:solidFill>
                <a:latin typeface="Times New Roman"/>
                <a:ea typeface="Times New Roman"/>
                <a:cs typeface="Times New Roman"/>
                <a:sym typeface="Times New Roman"/>
              </a:rPr>
              <a:t> </a:t>
            </a:r>
            <a:r>
              <a:rPr lang="en" sz="2100">
                <a:solidFill>
                  <a:schemeClr val="dk1"/>
                </a:solidFill>
                <a:latin typeface="Times New Roman"/>
                <a:ea typeface="Times New Roman"/>
                <a:cs typeface="Times New Roman"/>
                <a:sym typeface="Times New Roman"/>
              </a:rPr>
              <a:t>word embedding sources</a:t>
            </a:r>
            <a:r>
              <a:rPr lang="en" sz="2100">
                <a:solidFill>
                  <a:schemeClr val="dk1"/>
                </a:solidFill>
                <a:latin typeface="Times New Roman"/>
                <a:ea typeface="Times New Roman"/>
                <a:cs typeface="Times New Roman"/>
                <a:sym typeface="Times New Roman"/>
              </a:rPr>
              <a:t> for robustness test.</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2.Using transformers embedding </a:t>
            </a:r>
            <a:r>
              <a:rPr lang="en" sz="2100">
                <a:solidFill>
                  <a:schemeClr val="dk1"/>
                </a:solidFill>
                <a:latin typeface="Times New Roman"/>
                <a:ea typeface="Times New Roman"/>
                <a:cs typeface="Times New Roman"/>
                <a:sym typeface="Times New Roman"/>
              </a:rPr>
              <a:t>instead</a:t>
            </a:r>
            <a:r>
              <a:rPr lang="en" sz="2100">
                <a:solidFill>
                  <a:schemeClr val="dk1"/>
                </a:solidFill>
                <a:latin typeface="Times New Roman"/>
                <a:ea typeface="Times New Roman"/>
                <a:cs typeface="Times New Roman"/>
                <a:sym typeface="Times New Roman"/>
              </a:rPr>
              <a:t> of SGNS</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100">
                <a:solidFill>
                  <a:schemeClr val="dk1"/>
                </a:solidFill>
                <a:latin typeface="Times New Roman"/>
                <a:ea typeface="Times New Roman"/>
                <a:cs typeface="Times New Roman"/>
                <a:sym typeface="Times New Roman"/>
              </a:rPr>
              <a:t>	With SGNS, to get a less biased word vector, it require a word lists that contain synonyms and calculate the average of their vectors, while the word might be uncommon or not appear in all </a:t>
            </a:r>
            <a:r>
              <a:rPr lang="en" sz="2100">
                <a:solidFill>
                  <a:schemeClr val="dk1"/>
                </a:solidFill>
                <a:latin typeface="Times New Roman"/>
                <a:ea typeface="Times New Roman"/>
                <a:cs typeface="Times New Roman"/>
                <a:sym typeface="Times New Roman"/>
              </a:rPr>
              <a:t>decades. Transformer-based word embedding method can more accurately capture the semantic meaning of words without the need of a word list.</a:t>
            </a:r>
            <a:endParaRPr sz="21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ctrTitle"/>
          </p:nvPr>
        </p:nvSpPr>
        <p:spPr>
          <a:xfrm>
            <a:off x="0" y="196925"/>
            <a:ext cx="8520600" cy="41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600">
                <a:highlight>
                  <a:srgbClr val="FFFF00"/>
                </a:highlight>
                <a:latin typeface="Times New Roman"/>
                <a:ea typeface="Times New Roman"/>
                <a:cs typeface="Times New Roman"/>
                <a:sym typeface="Times New Roman"/>
              </a:rPr>
              <a:t>Paper </a:t>
            </a:r>
            <a:r>
              <a:rPr b="1" lang="en" sz="3600">
                <a:highlight>
                  <a:srgbClr val="FFFF00"/>
                </a:highlight>
                <a:latin typeface="Times New Roman"/>
                <a:ea typeface="Times New Roman"/>
                <a:cs typeface="Times New Roman"/>
                <a:sym typeface="Times New Roman"/>
              </a:rPr>
              <a:t>Overview</a:t>
            </a:r>
            <a:endParaRPr b="1" sz="3600">
              <a:highlight>
                <a:srgbClr val="FFFF00"/>
              </a:highlight>
              <a:latin typeface="Times New Roman"/>
              <a:ea typeface="Times New Roman"/>
              <a:cs typeface="Times New Roman"/>
              <a:sym typeface="Times New Roman"/>
            </a:endParaRPr>
          </a:p>
        </p:txBody>
      </p:sp>
      <p:sp>
        <p:nvSpPr>
          <p:cNvPr id="63" name="Google Shape;63;p14"/>
          <p:cNvSpPr txBox="1"/>
          <p:nvPr>
            <p:ph type="ctrTitle"/>
          </p:nvPr>
        </p:nvSpPr>
        <p:spPr>
          <a:xfrm>
            <a:off x="0" y="903750"/>
            <a:ext cx="9144000" cy="613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200">
                <a:latin typeface="Times New Roman"/>
                <a:ea typeface="Times New Roman"/>
                <a:cs typeface="Times New Roman"/>
                <a:sym typeface="Times New Roman"/>
              </a:rPr>
              <a:t>Word embeddings quantify 100 years of ethnic and gender </a:t>
            </a:r>
            <a:r>
              <a:rPr lang="en" sz="3200">
                <a:latin typeface="Times New Roman"/>
                <a:ea typeface="Times New Roman"/>
                <a:cs typeface="Times New Roman"/>
                <a:sym typeface="Times New Roman"/>
              </a:rPr>
              <a:t>stereotypes, 2018</a:t>
            </a:r>
            <a:endParaRPr sz="3200">
              <a:latin typeface="Times New Roman"/>
              <a:ea typeface="Times New Roman"/>
              <a:cs typeface="Times New Roman"/>
              <a:sym typeface="Times New Roman"/>
            </a:endParaRPr>
          </a:p>
        </p:txBody>
      </p:sp>
      <p:sp>
        <p:nvSpPr>
          <p:cNvPr id="64" name="Google Shape;64;p14"/>
          <p:cNvSpPr/>
          <p:nvPr/>
        </p:nvSpPr>
        <p:spPr>
          <a:xfrm>
            <a:off x="104250" y="1505975"/>
            <a:ext cx="3255300" cy="3591300"/>
          </a:xfrm>
          <a:prstGeom prst="rect">
            <a:avLst/>
          </a:prstGeom>
          <a:solidFill>
            <a:schemeClr val="lt1"/>
          </a:solidFill>
          <a:ln cap="flat" cmpd="sng" w="3810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65" name="Google Shape;65;p14"/>
          <p:cNvSpPr txBox="1"/>
          <p:nvPr/>
        </p:nvSpPr>
        <p:spPr>
          <a:xfrm>
            <a:off x="417050" y="1633400"/>
            <a:ext cx="25371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chemeClr val="dk1"/>
                </a:solidFill>
                <a:highlight>
                  <a:srgbClr val="FFFF00"/>
                </a:highlight>
                <a:latin typeface="Times New Roman"/>
                <a:ea typeface="Times New Roman"/>
                <a:cs typeface="Times New Roman"/>
                <a:sym typeface="Times New Roman"/>
              </a:rPr>
              <a:t>Key Takeaway</a:t>
            </a:r>
            <a:endParaRPr b="1" sz="2800">
              <a:solidFill>
                <a:schemeClr val="dk1"/>
              </a:solidFill>
              <a:highlight>
                <a:srgbClr val="FFFF00"/>
              </a:highlight>
              <a:latin typeface="Times New Roman"/>
              <a:ea typeface="Times New Roman"/>
              <a:cs typeface="Times New Roman"/>
              <a:sym typeface="Times New Roman"/>
            </a:endParaRPr>
          </a:p>
        </p:txBody>
      </p:sp>
      <p:sp>
        <p:nvSpPr>
          <p:cNvPr id="66" name="Google Shape;66;p14"/>
          <p:cNvSpPr txBox="1"/>
          <p:nvPr/>
        </p:nvSpPr>
        <p:spPr>
          <a:xfrm>
            <a:off x="150650" y="2224150"/>
            <a:ext cx="3162600" cy="262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250">
                <a:solidFill>
                  <a:schemeClr val="dk1"/>
                </a:solidFill>
                <a:latin typeface="Times New Roman"/>
                <a:ea typeface="Times New Roman"/>
                <a:cs typeface="Times New Roman"/>
                <a:sym typeface="Times New Roman"/>
              </a:rPr>
              <a:t>Word embeddings trained on text data from the 20th and 21st century can be used to quantify/track socioeconomic trends towards gender and </a:t>
            </a:r>
            <a:r>
              <a:rPr i="1" lang="en" sz="2250">
                <a:solidFill>
                  <a:schemeClr val="dk1"/>
                </a:solidFill>
                <a:latin typeface="Times New Roman"/>
                <a:ea typeface="Times New Roman"/>
                <a:cs typeface="Times New Roman"/>
                <a:sym typeface="Times New Roman"/>
              </a:rPr>
              <a:t>ethnic</a:t>
            </a:r>
            <a:r>
              <a:rPr i="1" lang="en" sz="2250">
                <a:solidFill>
                  <a:schemeClr val="dk1"/>
                </a:solidFill>
                <a:latin typeface="Times New Roman"/>
                <a:ea typeface="Times New Roman"/>
                <a:cs typeface="Times New Roman"/>
                <a:sym typeface="Times New Roman"/>
              </a:rPr>
              <a:t> minorities in the US</a:t>
            </a:r>
            <a:endParaRPr i="1" sz="2250">
              <a:solidFill>
                <a:schemeClr val="dk1"/>
              </a:solidFill>
              <a:latin typeface="Times New Roman"/>
              <a:ea typeface="Times New Roman"/>
              <a:cs typeface="Times New Roman"/>
              <a:sym typeface="Times New Roman"/>
            </a:endParaRPr>
          </a:p>
        </p:txBody>
      </p:sp>
      <p:cxnSp>
        <p:nvCxnSpPr>
          <p:cNvPr id="67" name="Google Shape;67;p14"/>
          <p:cNvCxnSpPr/>
          <p:nvPr/>
        </p:nvCxnSpPr>
        <p:spPr>
          <a:xfrm>
            <a:off x="3486925" y="1517575"/>
            <a:ext cx="5630100" cy="11700"/>
          </a:xfrm>
          <a:prstGeom prst="straightConnector1">
            <a:avLst/>
          </a:prstGeom>
          <a:noFill/>
          <a:ln cap="flat" cmpd="sng" w="38100">
            <a:solidFill>
              <a:schemeClr val="dk1"/>
            </a:solidFill>
            <a:prstDash val="dash"/>
            <a:round/>
            <a:headEnd len="med" w="med" type="none"/>
            <a:tailEnd len="med" w="med" type="none"/>
          </a:ln>
        </p:spPr>
      </p:cxnSp>
      <p:sp>
        <p:nvSpPr>
          <p:cNvPr id="68" name="Google Shape;68;p14"/>
          <p:cNvSpPr txBox="1"/>
          <p:nvPr/>
        </p:nvSpPr>
        <p:spPr>
          <a:xfrm>
            <a:off x="4936800" y="1633400"/>
            <a:ext cx="25371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chemeClr val="dk1"/>
                </a:solidFill>
                <a:highlight>
                  <a:srgbClr val="FFFF00"/>
                </a:highlight>
                <a:latin typeface="Times New Roman"/>
                <a:ea typeface="Times New Roman"/>
                <a:cs typeface="Times New Roman"/>
                <a:sym typeface="Times New Roman"/>
              </a:rPr>
              <a:t>Authors</a:t>
            </a:r>
            <a:endParaRPr b="1" sz="2800">
              <a:solidFill>
                <a:schemeClr val="dk1"/>
              </a:solidFill>
              <a:highlight>
                <a:srgbClr val="FFFF00"/>
              </a:highlight>
              <a:latin typeface="Times New Roman"/>
              <a:ea typeface="Times New Roman"/>
              <a:cs typeface="Times New Roman"/>
              <a:sym typeface="Times New Roman"/>
            </a:endParaRPr>
          </a:p>
        </p:txBody>
      </p:sp>
      <p:pic>
        <p:nvPicPr>
          <p:cNvPr id="69" name="Google Shape;69;p14"/>
          <p:cNvPicPr preferRelativeResize="0"/>
          <p:nvPr/>
        </p:nvPicPr>
        <p:blipFill>
          <a:blip r:embed="rId3">
            <a:alphaModFix/>
          </a:blip>
          <a:stretch>
            <a:fillRect/>
          </a:stretch>
        </p:blipFill>
        <p:spPr>
          <a:xfrm>
            <a:off x="3511950" y="2260700"/>
            <a:ext cx="1214500" cy="1295725"/>
          </a:xfrm>
          <a:prstGeom prst="rect">
            <a:avLst/>
          </a:prstGeom>
          <a:noFill/>
          <a:ln>
            <a:noFill/>
          </a:ln>
        </p:spPr>
      </p:pic>
      <p:pic>
        <p:nvPicPr>
          <p:cNvPr id="70" name="Google Shape;70;p14"/>
          <p:cNvPicPr preferRelativeResize="0"/>
          <p:nvPr/>
        </p:nvPicPr>
        <p:blipFill>
          <a:blip r:embed="rId4">
            <a:alphaModFix/>
          </a:blip>
          <a:stretch>
            <a:fillRect/>
          </a:stretch>
        </p:blipFill>
        <p:spPr>
          <a:xfrm>
            <a:off x="4912738" y="2260700"/>
            <a:ext cx="1098725" cy="1295725"/>
          </a:xfrm>
          <a:prstGeom prst="rect">
            <a:avLst/>
          </a:prstGeom>
          <a:noFill/>
          <a:ln>
            <a:noFill/>
          </a:ln>
        </p:spPr>
      </p:pic>
      <p:pic>
        <p:nvPicPr>
          <p:cNvPr id="71" name="Google Shape;71;p14"/>
          <p:cNvPicPr preferRelativeResize="0"/>
          <p:nvPr/>
        </p:nvPicPr>
        <p:blipFill>
          <a:blip r:embed="rId5">
            <a:alphaModFix/>
          </a:blip>
          <a:stretch>
            <a:fillRect/>
          </a:stretch>
        </p:blipFill>
        <p:spPr>
          <a:xfrm>
            <a:off x="7564650" y="2260700"/>
            <a:ext cx="1295725" cy="1295725"/>
          </a:xfrm>
          <a:prstGeom prst="rect">
            <a:avLst/>
          </a:prstGeom>
          <a:noFill/>
          <a:ln>
            <a:noFill/>
          </a:ln>
        </p:spPr>
      </p:pic>
      <p:pic>
        <p:nvPicPr>
          <p:cNvPr id="72" name="Google Shape;72;p14"/>
          <p:cNvPicPr preferRelativeResize="0"/>
          <p:nvPr/>
        </p:nvPicPr>
        <p:blipFill>
          <a:blip r:embed="rId6">
            <a:alphaModFix/>
          </a:blip>
          <a:stretch>
            <a:fillRect/>
          </a:stretch>
        </p:blipFill>
        <p:spPr>
          <a:xfrm>
            <a:off x="6180800" y="2260700"/>
            <a:ext cx="1214500" cy="1259175"/>
          </a:xfrm>
          <a:prstGeom prst="rect">
            <a:avLst/>
          </a:prstGeom>
          <a:noFill/>
          <a:ln>
            <a:noFill/>
          </a:ln>
        </p:spPr>
      </p:pic>
      <p:sp>
        <p:nvSpPr>
          <p:cNvPr id="73" name="Google Shape;73;p14"/>
          <p:cNvSpPr txBox="1"/>
          <p:nvPr/>
        </p:nvSpPr>
        <p:spPr>
          <a:xfrm>
            <a:off x="3533250" y="3649100"/>
            <a:ext cx="1214400" cy="24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Times New Roman"/>
                <a:ea typeface="Times New Roman"/>
                <a:cs typeface="Times New Roman"/>
                <a:sym typeface="Times New Roman"/>
              </a:rPr>
              <a:t>Nikhil Garg</a:t>
            </a:r>
            <a:endParaRPr>
              <a:solidFill>
                <a:schemeClr val="dk2"/>
              </a:solidFill>
              <a:latin typeface="Times New Roman"/>
              <a:ea typeface="Times New Roman"/>
              <a:cs typeface="Times New Roman"/>
              <a:sym typeface="Times New Roman"/>
            </a:endParaRPr>
          </a:p>
        </p:txBody>
      </p:sp>
      <p:sp>
        <p:nvSpPr>
          <p:cNvPr id="74" name="Google Shape;74;p14"/>
          <p:cNvSpPr txBox="1"/>
          <p:nvPr/>
        </p:nvSpPr>
        <p:spPr>
          <a:xfrm>
            <a:off x="4747650" y="3602750"/>
            <a:ext cx="12957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Times New Roman"/>
                <a:ea typeface="Times New Roman"/>
                <a:cs typeface="Times New Roman"/>
                <a:sym typeface="Times New Roman"/>
              </a:rPr>
              <a:t>Londa Schienberger</a:t>
            </a:r>
            <a:endParaRPr>
              <a:solidFill>
                <a:schemeClr val="dk2"/>
              </a:solidFill>
              <a:latin typeface="Times New Roman"/>
              <a:ea typeface="Times New Roman"/>
              <a:cs typeface="Times New Roman"/>
              <a:sym typeface="Times New Roman"/>
            </a:endParaRPr>
          </a:p>
        </p:txBody>
      </p:sp>
      <p:sp>
        <p:nvSpPr>
          <p:cNvPr id="75" name="Google Shape;75;p14"/>
          <p:cNvSpPr txBox="1"/>
          <p:nvPr/>
        </p:nvSpPr>
        <p:spPr>
          <a:xfrm>
            <a:off x="6140200" y="3602750"/>
            <a:ext cx="12957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Times New Roman"/>
                <a:ea typeface="Times New Roman"/>
                <a:cs typeface="Times New Roman"/>
                <a:sym typeface="Times New Roman"/>
              </a:rPr>
              <a:t>Dan Jurafsky</a:t>
            </a:r>
            <a:endParaRPr>
              <a:solidFill>
                <a:schemeClr val="dk2"/>
              </a:solidFill>
              <a:latin typeface="Times New Roman"/>
              <a:ea typeface="Times New Roman"/>
              <a:cs typeface="Times New Roman"/>
              <a:sym typeface="Times New Roman"/>
            </a:endParaRPr>
          </a:p>
        </p:txBody>
      </p:sp>
      <p:sp>
        <p:nvSpPr>
          <p:cNvPr id="76" name="Google Shape;76;p14"/>
          <p:cNvSpPr txBox="1"/>
          <p:nvPr/>
        </p:nvSpPr>
        <p:spPr>
          <a:xfrm>
            <a:off x="7532750" y="3602750"/>
            <a:ext cx="12957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Times New Roman"/>
                <a:ea typeface="Times New Roman"/>
                <a:cs typeface="Times New Roman"/>
                <a:sym typeface="Times New Roman"/>
              </a:rPr>
              <a:t>James Zou</a:t>
            </a:r>
            <a:endParaRPr>
              <a:solidFill>
                <a:schemeClr val="dk2"/>
              </a:solidFill>
              <a:latin typeface="Times New Roman"/>
              <a:ea typeface="Times New Roman"/>
              <a:cs typeface="Times New Roman"/>
              <a:sym typeface="Times New Roman"/>
            </a:endParaRPr>
          </a:p>
        </p:txBody>
      </p:sp>
      <p:sp>
        <p:nvSpPr>
          <p:cNvPr id="77" name="Google Shape;77;p14"/>
          <p:cNvSpPr txBox="1"/>
          <p:nvPr/>
        </p:nvSpPr>
        <p:spPr>
          <a:xfrm>
            <a:off x="3614350" y="4228325"/>
            <a:ext cx="5352000" cy="78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chemeClr val="dk1"/>
                </a:solidFill>
                <a:latin typeface="Times New Roman"/>
                <a:ea typeface="Times New Roman"/>
                <a:cs typeface="Times New Roman"/>
                <a:sym typeface="Times New Roman"/>
              </a:rPr>
              <a:t>Collaborative effort b/w Dept. of </a:t>
            </a:r>
            <a:r>
              <a:rPr b="1" i="1" lang="en" sz="1800">
                <a:solidFill>
                  <a:schemeClr val="dk1"/>
                </a:solidFill>
                <a:latin typeface="Times New Roman"/>
                <a:ea typeface="Times New Roman"/>
                <a:cs typeface="Times New Roman"/>
                <a:sym typeface="Times New Roman"/>
              </a:rPr>
              <a:t>Engineering</a:t>
            </a:r>
            <a:r>
              <a:rPr i="1" lang="en" sz="1800">
                <a:solidFill>
                  <a:schemeClr val="dk1"/>
                </a:solidFill>
                <a:latin typeface="Times New Roman"/>
                <a:ea typeface="Times New Roman"/>
                <a:cs typeface="Times New Roman"/>
                <a:sym typeface="Times New Roman"/>
              </a:rPr>
              <a:t>, </a:t>
            </a:r>
            <a:r>
              <a:rPr b="1" i="1" lang="en" sz="1800">
                <a:solidFill>
                  <a:schemeClr val="dk1"/>
                </a:solidFill>
                <a:latin typeface="Times New Roman"/>
                <a:ea typeface="Times New Roman"/>
                <a:cs typeface="Times New Roman"/>
                <a:sym typeface="Times New Roman"/>
              </a:rPr>
              <a:t>Computer Science</a:t>
            </a:r>
            <a:r>
              <a:rPr i="1" lang="en" sz="1800">
                <a:solidFill>
                  <a:schemeClr val="dk1"/>
                </a:solidFill>
                <a:latin typeface="Times New Roman"/>
                <a:ea typeface="Times New Roman"/>
                <a:cs typeface="Times New Roman"/>
                <a:sym typeface="Times New Roman"/>
              </a:rPr>
              <a:t>, </a:t>
            </a:r>
            <a:r>
              <a:rPr b="1" i="1" lang="en" sz="1800">
                <a:solidFill>
                  <a:schemeClr val="dk1"/>
                </a:solidFill>
                <a:latin typeface="Times New Roman"/>
                <a:ea typeface="Times New Roman"/>
                <a:cs typeface="Times New Roman"/>
                <a:sym typeface="Times New Roman"/>
              </a:rPr>
              <a:t>Linguistics</a:t>
            </a:r>
            <a:r>
              <a:rPr i="1" lang="en" sz="1800">
                <a:solidFill>
                  <a:schemeClr val="dk1"/>
                </a:solidFill>
                <a:latin typeface="Times New Roman"/>
                <a:ea typeface="Times New Roman"/>
                <a:cs typeface="Times New Roman"/>
                <a:sym typeface="Times New Roman"/>
              </a:rPr>
              <a:t>, and </a:t>
            </a:r>
            <a:r>
              <a:rPr b="1" i="1" lang="en" sz="1800">
                <a:solidFill>
                  <a:schemeClr val="dk1"/>
                </a:solidFill>
                <a:latin typeface="Times New Roman"/>
                <a:ea typeface="Times New Roman"/>
                <a:cs typeface="Times New Roman"/>
                <a:sym typeface="Times New Roman"/>
              </a:rPr>
              <a:t>Data Science</a:t>
            </a:r>
            <a:r>
              <a:rPr i="1" lang="en" sz="1800">
                <a:solidFill>
                  <a:schemeClr val="dk1"/>
                </a:solidFill>
                <a:latin typeface="Times New Roman"/>
                <a:ea typeface="Times New Roman"/>
                <a:cs typeface="Times New Roman"/>
                <a:sym typeface="Times New Roman"/>
              </a:rPr>
              <a:t> at </a:t>
            </a:r>
            <a:r>
              <a:rPr b="1" i="1" lang="en" sz="1800">
                <a:solidFill>
                  <a:schemeClr val="dk1"/>
                </a:solidFill>
                <a:latin typeface="Times New Roman"/>
                <a:ea typeface="Times New Roman"/>
                <a:cs typeface="Times New Roman"/>
                <a:sym typeface="Times New Roman"/>
              </a:rPr>
              <a:t>Stanford University</a:t>
            </a:r>
            <a:endParaRPr b="1" i="1" sz="18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ctrTitle"/>
          </p:nvPr>
        </p:nvSpPr>
        <p:spPr>
          <a:xfrm>
            <a:off x="0" y="0"/>
            <a:ext cx="8520600" cy="61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600">
                <a:highlight>
                  <a:srgbClr val="FFFF00"/>
                </a:highlight>
                <a:latin typeface="Times New Roman"/>
                <a:ea typeface="Times New Roman"/>
                <a:cs typeface="Times New Roman"/>
                <a:sym typeface="Times New Roman"/>
              </a:rPr>
              <a:t>Research Framing Intuition</a:t>
            </a:r>
            <a:endParaRPr b="1" sz="3600">
              <a:highlight>
                <a:srgbClr val="FFFF00"/>
              </a:highlight>
              <a:latin typeface="Times New Roman"/>
              <a:ea typeface="Times New Roman"/>
              <a:cs typeface="Times New Roman"/>
              <a:sym typeface="Times New Roman"/>
            </a:endParaRPr>
          </a:p>
        </p:txBody>
      </p:sp>
      <p:sp>
        <p:nvSpPr>
          <p:cNvPr id="83" name="Google Shape;83;p15"/>
          <p:cNvSpPr txBox="1"/>
          <p:nvPr>
            <p:ph type="ctrTitle"/>
          </p:nvPr>
        </p:nvSpPr>
        <p:spPr>
          <a:xfrm>
            <a:off x="-53100" y="475125"/>
            <a:ext cx="9144000" cy="98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2700">
                <a:latin typeface="Times New Roman"/>
                <a:ea typeface="Times New Roman"/>
                <a:cs typeface="Times New Roman"/>
                <a:sym typeface="Times New Roman"/>
              </a:rPr>
              <a:t>Do historical biases measured through embeddings match those measured through historical census/survey data in the US?</a:t>
            </a:r>
            <a:endParaRPr sz="2700">
              <a:latin typeface="Times New Roman"/>
              <a:ea typeface="Times New Roman"/>
              <a:cs typeface="Times New Roman"/>
              <a:sym typeface="Times New Roman"/>
            </a:endParaRPr>
          </a:p>
        </p:txBody>
      </p:sp>
      <p:sp>
        <p:nvSpPr>
          <p:cNvPr id="84" name="Google Shape;84;p15"/>
          <p:cNvSpPr/>
          <p:nvPr/>
        </p:nvSpPr>
        <p:spPr>
          <a:xfrm>
            <a:off x="104250" y="1610250"/>
            <a:ext cx="2745600" cy="3486900"/>
          </a:xfrm>
          <a:prstGeom prst="rect">
            <a:avLst/>
          </a:prstGeom>
          <a:solidFill>
            <a:schemeClr val="lt1"/>
          </a:solidFill>
          <a:ln cap="flat" cmpd="sng" w="3810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15"/>
          <p:cNvSpPr txBox="1"/>
          <p:nvPr/>
        </p:nvSpPr>
        <p:spPr>
          <a:xfrm>
            <a:off x="150650" y="2224150"/>
            <a:ext cx="2595000" cy="262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250">
                <a:solidFill>
                  <a:schemeClr val="dk1"/>
                </a:solidFill>
                <a:latin typeface="Times New Roman"/>
                <a:ea typeface="Times New Roman"/>
                <a:cs typeface="Times New Roman"/>
                <a:sym typeface="Times New Roman"/>
              </a:rPr>
              <a:t> </a:t>
            </a:r>
            <a:r>
              <a:rPr b="1" i="1" lang="en" sz="2400">
                <a:solidFill>
                  <a:schemeClr val="dk1"/>
                </a:solidFill>
                <a:latin typeface="Times New Roman"/>
                <a:ea typeface="Times New Roman"/>
                <a:cs typeface="Times New Roman"/>
                <a:sym typeface="Times New Roman"/>
              </a:rPr>
              <a:t>Calculate</a:t>
            </a:r>
            <a:r>
              <a:rPr i="1" lang="en" sz="2250">
                <a:solidFill>
                  <a:schemeClr val="dk1"/>
                </a:solidFill>
                <a:latin typeface="Times New Roman"/>
                <a:ea typeface="Times New Roman"/>
                <a:cs typeface="Times New Roman"/>
                <a:sym typeface="Times New Roman"/>
              </a:rPr>
              <a:t> distance between words that represent category of interest (gender, ethnicity) with words for occupations and stereotypes</a:t>
            </a:r>
            <a:endParaRPr i="1" sz="2250">
              <a:solidFill>
                <a:schemeClr val="dk1"/>
              </a:solidFill>
              <a:latin typeface="Times New Roman"/>
              <a:ea typeface="Times New Roman"/>
              <a:cs typeface="Times New Roman"/>
              <a:sym typeface="Times New Roman"/>
            </a:endParaRPr>
          </a:p>
        </p:txBody>
      </p:sp>
      <p:sp>
        <p:nvSpPr>
          <p:cNvPr id="86" name="Google Shape;86;p15"/>
          <p:cNvSpPr txBox="1"/>
          <p:nvPr/>
        </p:nvSpPr>
        <p:spPr>
          <a:xfrm>
            <a:off x="179600" y="1702900"/>
            <a:ext cx="25371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1"/>
                </a:solidFill>
                <a:highlight>
                  <a:srgbClr val="FFFF00"/>
                </a:highlight>
                <a:latin typeface="Times New Roman"/>
                <a:ea typeface="Times New Roman"/>
                <a:cs typeface="Times New Roman"/>
                <a:sym typeface="Times New Roman"/>
              </a:rPr>
              <a:t>Embedding Bias</a:t>
            </a:r>
            <a:endParaRPr b="1" sz="2500">
              <a:solidFill>
                <a:schemeClr val="dk1"/>
              </a:solidFill>
              <a:highlight>
                <a:srgbClr val="FFFF00"/>
              </a:highlight>
              <a:latin typeface="Times New Roman"/>
              <a:ea typeface="Times New Roman"/>
              <a:cs typeface="Times New Roman"/>
              <a:sym typeface="Times New Roman"/>
            </a:endParaRPr>
          </a:p>
        </p:txBody>
      </p:sp>
      <p:sp>
        <p:nvSpPr>
          <p:cNvPr id="87" name="Google Shape;87;p15"/>
          <p:cNvSpPr/>
          <p:nvPr/>
        </p:nvSpPr>
        <p:spPr>
          <a:xfrm>
            <a:off x="2920313" y="2838200"/>
            <a:ext cx="289500" cy="220200"/>
          </a:xfrm>
          <a:prstGeom prst="rightArrow">
            <a:avLst>
              <a:gd fmla="val 50000" name="adj1"/>
              <a:gd fmla="val 50000" name="adj2"/>
            </a:avLst>
          </a:prstGeom>
          <a:solidFill>
            <a:srgbClr val="FFFF0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5"/>
          <p:cNvSpPr/>
          <p:nvPr/>
        </p:nvSpPr>
        <p:spPr>
          <a:xfrm>
            <a:off x="3251325" y="1610250"/>
            <a:ext cx="2745600" cy="3486900"/>
          </a:xfrm>
          <a:prstGeom prst="rect">
            <a:avLst/>
          </a:prstGeom>
          <a:solidFill>
            <a:schemeClr val="lt1"/>
          </a:solidFill>
          <a:ln cap="flat" cmpd="sng" w="3810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5"/>
          <p:cNvSpPr txBox="1"/>
          <p:nvPr/>
        </p:nvSpPr>
        <p:spPr>
          <a:xfrm>
            <a:off x="3289000" y="1702900"/>
            <a:ext cx="25371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1"/>
                </a:solidFill>
                <a:highlight>
                  <a:srgbClr val="FFFF00"/>
                </a:highlight>
                <a:latin typeface="Times New Roman"/>
                <a:ea typeface="Times New Roman"/>
                <a:cs typeface="Times New Roman"/>
                <a:sym typeface="Times New Roman"/>
              </a:rPr>
              <a:t>Societal Trends</a:t>
            </a:r>
            <a:endParaRPr b="1" sz="2500">
              <a:solidFill>
                <a:schemeClr val="dk1"/>
              </a:solidFill>
              <a:highlight>
                <a:srgbClr val="FFFF00"/>
              </a:highlight>
              <a:latin typeface="Times New Roman"/>
              <a:ea typeface="Times New Roman"/>
              <a:cs typeface="Times New Roman"/>
              <a:sym typeface="Times New Roman"/>
            </a:endParaRPr>
          </a:p>
        </p:txBody>
      </p:sp>
      <p:sp>
        <p:nvSpPr>
          <p:cNvPr id="90" name="Google Shape;90;p15"/>
          <p:cNvSpPr txBox="1"/>
          <p:nvPr/>
        </p:nvSpPr>
        <p:spPr>
          <a:xfrm>
            <a:off x="3326625" y="2224150"/>
            <a:ext cx="2595000" cy="277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400">
                <a:solidFill>
                  <a:schemeClr val="dk1"/>
                </a:solidFill>
                <a:latin typeface="Times New Roman"/>
                <a:ea typeface="Times New Roman"/>
                <a:cs typeface="Times New Roman"/>
                <a:sym typeface="Times New Roman"/>
              </a:rPr>
              <a:t>Compare</a:t>
            </a:r>
            <a:r>
              <a:rPr i="1" lang="en" sz="2250">
                <a:solidFill>
                  <a:schemeClr val="dk1"/>
                </a:solidFill>
                <a:latin typeface="Times New Roman"/>
                <a:ea typeface="Times New Roman"/>
                <a:cs typeface="Times New Roman"/>
                <a:sym typeface="Times New Roman"/>
              </a:rPr>
              <a:t> </a:t>
            </a:r>
            <a:r>
              <a:rPr i="1" lang="en" sz="2250">
                <a:solidFill>
                  <a:schemeClr val="dk1"/>
                </a:solidFill>
                <a:latin typeface="Times New Roman"/>
                <a:ea typeface="Times New Roman"/>
                <a:cs typeface="Times New Roman"/>
                <a:sym typeface="Times New Roman"/>
              </a:rPr>
              <a:t>with independent demographic trends related to occupation rates and historical surveys </a:t>
            </a:r>
            <a:endParaRPr i="1" sz="2250">
              <a:solidFill>
                <a:schemeClr val="dk1"/>
              </a:solidFill>
              <a:latin typeface="Times New Roman"/>
              <a:ea typeface="Times New Roman"/>
              <a:cs typeface="Times New Roman"/>
              <a:sym typeface="Times New Roman"/>
            </a:endParaRPr>
          </a:p>
        </p:txBody>
      </p:sp>
      <p:sp>
        <p:nvSpPr>
          <p:cNvPr id="91" name="Google Shape;91;p15"/>
          <p:cNvSpPr/>
          <p:nvPr/>
        </p:nvSpPr>
        <p:spPr>
          <a:xfrm>
            <a:off x="6398400" y="1610250"/>
            <a:ext cx="2692500" cy="3486900"/>
          </a:xfrm>
          <a:prstGeom prst="rect">
            <a:avLst/>
          </a:prstGeom>
          <a:solidFill>
            <a:schemeClr val="lt1"/>
          </a:solidFill>
          <a:ln cap="flat" cmpd="sng" w="3810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15"/>
          <p:cNvSpPr/>
          <p:nvPr/>
        </p:nvSpPr>
        <p:spPr>
          <a:xfrm>
            <a:off x="6052900" y="2838200"/>
            <a:ext cx="289500" cy="220200"/>
          </a:xfrm>
          <a:prstGeom prst="rightArrow">
            <a:avLst>
              <a:gd fmla="val 50000" name="adj1"/>
              <a:gd fmla="val 50000" name="adj2"/>
            </a:avLst>
          </a:prstGeom>
          <a:solidFill>
            <a:srgbClr val="FFFF0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15"/>
          <p:cNvSpPr txBox="1"/>
          <p:nvPr/>
        </p:nvSpPr>
        <p:spPr>
          <a:xfrm>
            <a:off x="6531550" y="1702900"/>
            <a:ext cx="25371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1"/>
                </a:solidFill>
                <a:highlight>
                  <a:srgbClr val="FFFF00"/>
                </a:highlight>
                <a:latin typeface="Times New Roman"/>
                <a:ea typeface="Times New Roman"/>
                <a:cs typeface="Times New Roman"/>
                <a:sym typeface="Times New Roman"/>
              </a:rPr>
              <a:t>Demonstrate(!)</a:t>
            </a:r>
            <a:endParaRPr b="1" sz="2500">
              <a:solidFill>
                <a:schemeClr val="dk1"/>
              </a:solidFill>
              <a:highlight>
                <a:srgbClr val="FFFF00"/>
              </a:highlight>
              <a:latin typeface="Times New Roman"/>
              <a:ea typeface="Times New Roman"/>
              <a:cs typeface="Times New Roman"/>
              <a:sym typeface="Times New Roman"/>
            </a:endParaRPr>
          </a:p>
        </p:txBody>
      </p:sp>
      <p:sp>
        <p:nvSpPr>
          <p:cNvPr id="94" name="Google Shape;94;p15"/>
          <p:cNvSpPr txBox="1"/>
          <p:nvPr/>
        </p:nvSpPr>
        <p:spPr>
          <a:xfrm>
            <a:off x="6473675" y="2224150"/>
            <a:ext cx="2595000" cy="277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400">
                <a:solidFill>
                  <a:schemeClr val="dk1"/>
                </a:solidFill>
                <a:latin typeface="Times New Roman"/>
                <a:ea typeface="Times New Roman"/>
                <a:cs typeface="Times New Roman"/>
                <a:sym typeface="Times New Roman"/>
              </a:rPr>
              <a:t>Show</a:t>
            </a:r>
            <a:r>
              <a:rPr i="1" lang="en" sz="2250">
                <a:solidFill>
                  <a:schemeClr val="dk1"/>
                </a:solidFill>
                <a:latin typeface="Times New Roman"/>
                <a:ea typeface="Times New Roman"/>
                <a:cs typeface="Times New Roman"/>
                <a:sym typeface="Times New Roman"/>
              </a:rPr>
              <a:t> that embedding bias accurately captures gender/ethnic occupation rates and historical changes</a:t>
            </a:r>
            <a:endParaRPr i="1" sz="225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ph type="ctrTitle"/>
          </p:nvPr>
        </p:nvSpPr>
        <p:spPr>
          <a:xfrm>
            <a:off x="0" y="0"/>
            <a:ext cx="8520600" cy="61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600">
                <a:highlight>
                  <a:srgbClr val="FFFF00"/>
                </a:highlight>
                <a:latin typeface="Times New Roman"/>
                <a:ea typeface="Times New Roman"/>
                <a:cs typeface="Times New Roman"/>
                <a:sym typeface="Times New Roman"/>
              </a:rPr>
              <a:t>Data &amp; Embedding Algorithms</a:t>
            </a:r>
            <a:endParaRPr b="1" sz="3600">
              <a:highlight>
                <a:srgbClr val="FFFF00"/>
              </a:highlight>
              <a:latin typeface="Times New Roman"/>
              <a:ea typeface="Times New Roman"/>
              <a:cs typeface="Times New Roman"/>
              <a:sym typeface="Times New Roman"/>
            </a:endParaRPr>
          </a:p>
        </p:txBody>
      </p:sp>
      <p:sp>
        <p:nvSpPr>
          <p:cNvPr id="100" name="Google Shape;100;p16"/>
          <p:cNvSpPr txBox="1"/>
          <p:nvPr>
            <p:ph type="ctrTitle"/>
          </p:nvPr>
        </p:nvSpPr>
        <p:spPr>
          <a:xfrm>
            <a:off x="-53100" y="475125"/>
            <a:ext cx="9144000" cy="984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i="1" lang="en" sz="3200">
                <a:latin typeface="Times New Roman"/>
                <a:ea typeface="Times New Roman"/>
                <a:cs typeface="Times New Roman"/>
                <a:sym typeface="Times New Roman"/>
              </a:rPr>
              <a:t>Use pre-trained word embeddings on Google, NYT data for text analysis. Validate through census and survey data</a:t>
            </a:r>
            <a:endParaRPr sz="3200">
              <a:latin typeface="Times New Roman"/>
              <a:ea typeface="Times New Roman"/>
              <a:cs typeface="Times New Roman"/>
              <a:sym typeface="Times New Roman"/>
            </a:endParaRPr>
          </a:p>
        </p:txBody>
      </p:sp>
      <p:sp>
        <p:nvSpPr>
          <p:cNvPr id="101" name="Google Shape;101;p16"/>
          <p:cNvSpPr/>
          <p:nvPr/>
        </p:nvSpPr>
        <p:spPr>
          <a:xfrm>
            <a:off x="104250" y="1610250"/>
            <a:ext cx="2745600" cy="3486900"/>
          </a:xfrm>
          <a:prstGeom prst="rect">
            <a:avLst/>
          </a:prstGeom>
          <a:solidFill>
            <a:schemeClr val="lt1"/>
          </a:solidFill>
          <a:ln cap="flat" cmpd="sng" w="3810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16"/>
          <p:cNvSpPr txBox="1"/>
          <p:nvPr/>
        </p:nvSpPr>
        <p:spPr>
          <a:xfrm>
            <a:off x="150650" y="1876675"/>
            <a:ext cx="2595000" cy="29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250">
                <a:solidFill>
                  <a:schemeClr val="dk1"/>
                </a:solidFill>
                <a:latin typeface="Times New Roman"/>
                <a:ea typeface="Times New Roman"/>
                <a:cs typeface="Times New Roman"/>
                <a:sym typeface="Times New Roman"/>
              </a:rPr>
              <a:t> </a:t>
            </a:r>
            <a:r>
              <a:rPr b="1" i="1" lang="en" sz="2000">
                <a:solidFill>
                  <a:schemeClr val="dk1"/>
                </a:solidFill>
                <a:latin typeface="Times New Roman"/>
                <a:ea typeface="Times New Roman"/>
                <a:cs typeface="Times New Roman"/>
                <a:sym typeface="Times New Roman"/>
              </a:rPr>
              <a:t>Google News</a:t>
            </a:r>
            <a:endParaRPr b="1"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2000">
                <a:solidFill>
                  <a:schemeClr val="dk1"/>
                </a:solidFill>
                <a:latin typeface="Times New Roman"/>
                <a:ea typeface="Times New Roman"/>
                <a:cs typeface="Times New Roman"/>
                <a:sym typeface="Times New Roman"/>
              </a:rPr>
              <a:t>(current)</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i="1" lang="en" sz="2000">
                <a:solidFill>
                  <a:schemeClr val="dk1"/>
                </a:solidFill>
                <a:latin typeface="Times New Roman"/>
                <a:ea typeface="Times New Roman"/>
                <a:cs typeface="Times New Roman"/>
                <a:sym typeface="Times New Roman"/>
              </a:rPr>
              <a:t>Google Books &amp; COHA</a:t>
            </a:r>
            <a:endParaRPr b="1"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2000">
                <a:solidFill>
                  <a:schemeClr val="dk1"/>
                </a:solidFill>
                <a:latin typeface="Times New Roman"/>
                <a:ea typeface="Times New Roman"/>
                <a:cs typeface="Times New Roman"/>
                <a:sym typeface="Times New Roman"/>
              </a:rPr>
              <a:t>(1910-1990)</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i="1" lang="en" sz="2000">
                <a:solidFill>
                  <a:schemeClr val="dk1"/>
                </a:solidFill>
                <a:latin typeface="Times New Roman"/>
                <a:ea typeface="Times New Roman"/>
                <a:cs typeface="Times New Roman"/>
                <a:sym typeface="Times New Roman"/>
              </a:rPr>
              <a:t>New York Times</a:t>
            </a:r>
            <a:endParaRPr b="1"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2000">
                <a:solidFill>
                  <a:schemeClr val="dk1"/>
                </a:solidFill>
                <a:latin typeface="Times New Roman"/>
                <a:ea typeface="Times New Roman"/>
                <a:cs typeface="Times New Roman"/>
                <a:sym typeface="Times New Roman"/>
              </a:rPr>
              <a:t>(1988 - 2005)</a:t>
            </a:r>
            <a:r>
              <a:rPr b="1" i="1" lang="en" sz="2000">
                <a:solidFill>
                  <a:schemeClr val="dk1"/>
                </a:solidFill>
                <a:latin typeface="Times New Roman"/>
                <a:ea typeface="Times New Roman"/>
                <a:cs typeface="Times New Roman"/>
                <a:sym typeface="Times New Roman"/>
              </a:rPr>
              <a:t>  </a:t>
            </a:r>
            <a:endParaRPr b="1"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03" name="Google Shape;103;p16"/>
          <p:cNvSpPr txBox="1"/>
          <p:nvPr/>
        </p:nvSpPr>
        <p:spPr>
          <a:xfrm>
            <a:off x="179600" y="1552325"/>
            <a:ext cx="25371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1"/>
                </a:solidFill>
                <a:highlight>
                  <a:srgbClr val="FFFF00"/>
                </a:highlight>
                <a:latin typeface="Times New Roman"/>
                <a:ea typeface="Times New Roman"/>
                <a:cs typeface="Times New Roman"/>
                <a:sym typeface="Times New Roman"/>
              </a:rPr>
              <a:t>Text Data</a:t>
            </a:r>
            <a:endParaRPr b="1" sz="2500">
              <a:solidFill>
                <a:schemeClr val="dk1"/>
              </a:solidFill>
              <a:highlight>
                <a:srgbClr val="FFFF00"/>
              </a:highlight>
              <a:latin typeface="Times New Roman"/>
              <a:ea typeface="Times New Roman"/>
              <a:cs typeface="Times New Roman"/>
              <a:sym typeface="Times New Roman"/>
            </a:endParaRPr>
          </a:p>
        </p:txBody>
      </p:sp>
      <p:sp>
        <p:nvSpPr>
          <p:cNvPr id="104" name="Google Shape;104;p16"/>
          <p:cNvSpPr/>
          <p:nvPr/>
        </p:nvSpPr>
        <p:spPr>
          <a:xfrm>
            <a:off x="2920313" y="2838200"/>
            <a:ext cx="289500" cy="220200"/>
          </a:xfrm>
          <a:prstGeom prst="rightArrow">
            <a:avLst>
              <a:gd fmla="val 50000" name="adj1"/>
              <a:gd fmla="val 50000" name="adj2"/>
            </a:avLst>
          </a:prstGeom>
          <a:solidFill>
            <a:srgbClr val="FFFF0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16"/>
          <p:cNvSpPr/>
          <p:nvPr/>
        </p:nvSpPr>
        <p:spPr>
          <a:xfrm>
            <a:off x="3251325" y="1610250"/>
            <a:ext cx="2745600" cy="3486900"/>
          </a:xfrm>
          <a:prstGeom prst="rect">
            <a:avLst/>
          </a:prstGeom>
          <a:solidFill>
            <a:schemeClr val="lt1"/>
          </a:solidFill>
          <a:ln cap="flat" cmpd="sng" w="3810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 name="Google Shape;106;p16"/>
          <p:cNvSpPr txBox="1"/>
          <p:nvPr/>
        </p:nvSpPr>
        <p:spPr>
          <a:xfrm>
            <a:off x="3289000" y="1604488"/>
            <a:ext cx="25371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1"/>
                </a:solidFill>
                <a:highlight>
                  <a:srgbClr val="FFFF00"/>
                </a:highlight>
                <a:latin typeface="Times New Roman"/>
                <a:ea typeface="Times New Roman"/>
                <a:cs typeface="Times New Roman"/>
                <a:sym typeface="Times New Roman"/>
              </a:rPr>
              <a:t>Embeddings </a:t>
            </a:r>
            <a:endParaRPr b="1" sz="2500">
              <a:solidFill>
                <a:schemeClr val="dk1"/>
              </a:solidFill>
              <a:highlight>
                <a:srgbClr val="FFFF00"/>
              </a:highlight>
              <a:latin typeface="Times New Roman"/>
              <a:ea typeface="Times New Roman"/>
              <a:cs typeface="Times New Roman"/>
              <a:sym typeface="Times New Roman"/>
            </a:endParaRPr>
          </a:p>
        </p:txBody>
      </p:sp>
      <p:sp>
        <p:nvSpPr>
          <p:cNvPr id="107" name="Google Shape;107;p16"/>
          <p:cNvSpPr/>
          <p:nvPr/>
        </p:nvSpPr>
        <p:spPr>
          <a:xfrm>
            <a:off x="6398400" y="1610250"/>
            <a:ext cx="2692500" cy="3486900"/>
          </a:xfrm>
          <a:prstGeom prst="rect">
            <a:avLst/>
          </a:prstGeom>
          <a:solidFill>
            <a:schemeClr val="lt1"/>
          </a:solidFill>
          <a:ln cap="flat" cmpd="sng" w="3810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 name="Google Shape;108;p16"/>
          <p:cNvSpPr/>
          <p:nvPr/>
        </p:nvSpPr>
        <p:spPr>
          <a:xfrm>
            <a:off x="6052900" y="2838200"/>
            <a:ext cx="289500" cy="220200"/>
          </a:xfrm>
          <a:prstGeom prst="rightArrow">
            <a:avLst>
              <a:gd fmla="val 50000" name="adj1"/>
              <a:gd fmla="val 50000" name="adj2"/>
            </a:avLst>
          </a:prstGeom>
          <a:solidFill>
            <a:srgbClr val="FFFF0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16"/>
          <p:cNvSpPr txBox="1"/>
          <p:nvPr/>
        </p:nvSpPr>
        <p:spPr>
          <a:xfrm>
            <a:off x="6502600" y="1604488"/>
            <a:ext cx="25371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1"/>
                </a:solidFill>
                <a:highlight>
                  <a:srgbClr val="FFFF00"/>
                </a:highlight>
                <a:latin typeface="Times New Roman"/>
                <a:ea typeface="Times New Roman"/>
                <a:cs typeface="Times New Roman"/>
                <a:sym typeface="Times New Roman"/>
              </a:rPr>
              <a:t>Validation</a:t>
            </a:r>
            <a:endParaRPr b="1" sz="2500">
              <a:solidFill>
                <a:schemeClr val="dk1"/>
              </a:solidFill>
              <a:highlight>
                <a:srgbClr val="FFFF00"/>
              </a:highlight>
              <a:latin typeface="Times New Roman"/>
              <a:ea typeface="Times New Roman"/>
              <a:cs typeface="Times New Roman"/>
              <a:sym typeface="Times New Roman"/>
            </a:endParaRPr>
          </a:p>
        </p:txBody>
      </p:sp>
      <p:sp>
        <p:nvSpPr>
          <p:cNvPr id="110" name="Google Shape;110;p16"/>
          <p:cNvSpPr txBox="1"/>
          <p:nvPr/>
        </p:nvSpPr>
        <p:spPr>
          <a:xfrm>
            <a:off x="3333863" y="2027225"/>
            <a:ext cx="2595000" cy="29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250">
                <a:solidFill>
                  <a:schemeClr val="dk1"/>
                </a:solidFill>
                <a:latin typeface="Times New Roman"/>
                <a:ea typeface="Times New Roman"/>
                <a:cs typeface="Times New Roman"/>
                <a:sym typeface="Times New Roman"/>
              </a:rPr>
              <a:t> </a:t>
            </a:r>
            <a:r>
              <a:rPr b="1" i="1" lang="en" sz="2000">
                <a:solidFill>
                  <a:schemeClr val="dk1"/>
                </a:solidFill>
                <a:latin typeface="Times New Roman"/>
                <a:ea typeface="Times New Roman"/>
                <a:cs typeface="Times New Roman"/>
                <a:sym typeface="Times New Roman"/>
              </a:rPr>
              <a:t>Pre-trained word embeddings </a:t>
            </a:r>
            <a:endParaRPr b="1"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b="1"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2000">
                <a:solidFill>
                  <a:schemeClr val="dk1"/>
                </a:solidFill>
                <a:latin typeface="Times New Roman"/>
                <a:ea typeface="Times New Roman"/>
                <a:cs typeface="Times New Roman"/>
                <a:sym typeface="Times New Roman"/>
              </a:rPr>
              <a:t>Word2Vec(Skim-gram Negative Sampling)</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2000">
                <a:solidFill>
                  <a:schemeClr val="dk1"/>
                </a:solidFill>
                <a:latin typeface="Times New Roman"/>
                <a:ea typeface="Times New Roman"/>
                <a:cs typeface="Times New Roman"/>
                <a:sym typeface="Times New Roman"/>
              </a:rPr>
              <a:t>GloVe</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i="1" lang="en" sz="2000">
                <a:solidFill>
                  <a:schemeClr val="dk1"/>
                </a:solidFill>
                <a:latin typeface="Times New Roman"/>
                <a:ea typeface="Times New Roman"/>
                <a:cs typeface="Times New Roman"/>
                <a:sym typeface="Times New Roman"/>
              </a:rPr>
              <a:t> </a:t>
            </a:r>
            <a:endParaRPr b="1"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11" name="Google Shape;111;p16"/>
          <p:cNvSpPr txBox="1"/>
          <p:nvPr/>
        </p:nvSpPr>
        <p:spPr>
          <a:xfrm>
            <a:off x="6466425" y="2027225"/>
            <a:ext cx="2595000" cy="30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250">
                <a:solidFill>
                  <a:schemeClr val="dk1"/>
                </a:solidFill>
                <a:latin typeface="Times New Roman"/>
                <a:ea typeface="Times New Roman"/>
                <a:cs typeface="Times New Roman"/>
                <a:sym typeface="Times New Roman"/>
              </a:rPr>
              <a:t> </a:t>
            </a:r>
            <a:r>
              <a:rPr b="1" i="1" lang="en" sz="2000">
                <a:solidFill>
                  <a:schemeClr val="dk1"/>
                </a:solidFill>
                <a:latin typeface="Times New Roman"/>
                <a:ea typeface="Times New Roman"/>
                <a:cs typeface="Times New Roman"/>
                <a:sym typeface="Times New Roman"/>
              </a:rPr>
              <a:t>U.S. Census Data </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2000">
                <a:solidFill>
                  <a:schemeClr val="dk1"/>
                </a:solidFill>
                <a:latin typeface="Times New Roman"/>
                <a:ea typeface="Times New Roman"/>
                <a:cs typeface="Times New Roman"/>
                <a:sym typeface="Times New Roman"/>
              </a:rPr>
              <a:t>(Occupation Rates)</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b="1"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i="1" lang="en" sz="2000">
                <a:solidFill>
                  <a:schemeClr val="dk1"/>
                </a:solidFill>
                <a:latin typeface="Times New Roman"/>
                <a:ea typeface="Times New Roman"/>
                <a:cs typeface="Times New Roman"/>
                <a:sym typeface="Times New Roman"/>
              </a:rPr>
              <a:t>Historical Surveys such as </a:t>
            </a:r>
            <a:r>
              <a:rPr b="1" i="1" lang="en" sz="2000">
                <a:solidFill>
                  <a:schemeClr val="dk1"/>
                </a:solidFill>
                <a:latin typeface="Times New Roman"/>
                <a:ea typeface="Times New Roman"/>
                <a:cs typeface="Times New Roman"/>
                <a:sym typeface="Times New Roman"/>
              </a:rPr>
              <a:t>Williams &amp; Best 1977/1990, Princeton Trilogy 1933–1969</a:t>
            </a:r>
            <a:r>
              <a:rPr b="1" i="1" lang="en" sz="2000">
                <a:solidFill>
                  <a:schemeClr val="dk1"/>
                </a:solidFill>
                <a:latin typeface="Times New Roman"/>
                <a:ea typeface="Times New Roman"/>
                <a:cs typeface="Times New Roman"/>
                <a:sym typeface="Times New Roman"/>
              </a:rPr>
              <a:t> </a:t>
            </a:r>
            <a:endParaRPr b="1"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2000">
                <a:solidFill>
                  <a:schemeClr val="dk1"/>
                </a:solidFill>
                <a:latin typeface="Times New Roman"/>
                <a:ea typeface="Times New Roman"/>
                <a:cs typeface="Times New Roman"/>
                <a:sym typeface="Times New Roman"/>
              </a:rPr>
              <a:t>(Stereotypes)</a:t>
            </a:r>
            <a:r>
              <a:rPr b="1" i="1" lang="en" sz="2000">
                <a:solidFill>
                  <a:schemeClr val="dk1"/>
                </a:solidFill>
                <a:latin typeface="Times New Roman"/>
                <a:ea typeface="Times New Roman"/>
                <a:cs typeface="Times New Roman"/>
                <a:sym typeface="Times New Roman"/>
              </a:rPr>
              <a:t> </a:t>
            </a:r>
            <a:endParaRPr b="1"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b="1"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i="1" lang="en" sz="2000">
                <a:solidFill>
                  <a:schemeClr val="dk1"/>
                </a:solidFill>
                <a:latin typeface="Times New Roman"/>
                <a:ea typeface="Times New Roman"/>
                <a:cs typeface="Times New Roman"/>
                <a:sym typeface="Times New Roman"/>
              </a:rPr>
              <a:t> </a:t>
            </a:r>
            <a:endParaRPr b="1"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ctrTitle"/>
          </p:nvPr>
        </p:nvSpPr>
        <p:spPr>
          <a:xfrm>
            <a:off x="0" y="0"/>
            <a:ext cx="8520600" cy="61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600">
                <a:highlight>
                  <a:srgbClr val="FFFF00"/>
                </a:highlight>
                <a:latin typeface="Times New Roman"/>
                <a:ea typeface="Times New Roman"/>
                <a:cs typeface="Times New Roman"/>
                <a:sym typeface="Times New Roman"/>
              </a:rPr>
              <a:t>Analytical Pipeline</a:t>
            </a:r>
            <a:endParaRPr b="1" sz="3600">
              <a:highlight>
                <a:srgbClr val="FFFF00"/>
              </a:highlight>
              <a:latin typeface="Times New Roman"/>
              <a:ea typeface="Times New Roman"/>
              <a:cs typeface="Times New Roman"/>
              <a:sym typeface="Times New Roman"/>
            </a:endParaRPr>
          </a:p>
        </p:txBody>
      </p:sp>
      <p:sp>
        <p:nvSpPr>
          <p:cNvPr id="117" name="Google Shape;117;p17"/>
          <p:cNvSpPr txBox="1"/>
          <p:nvPr/>
        </p:nvSpPr>
        <p:spPr>
          <a:xfrm>
            <a:off x="115850" y="602400"/>
            <a:ext cx="8954700" cy="544500"/>
          </a:xfrm>
          <a:prstGeom prst="rect">
            <a:avLst/>
          </a:prstGeom>
          <a:noFill/>
          <a:ln cap="flat" cmpd="sng" w="1905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sz="2200">
                <a:solidFill>
                  <a:schemeClr val="dk1"/>
                </a:solidFill>
                <a:latin typeface="Times New Roman"/>
                <a:ea typeface="Times New Roman"/>
                <a:cs typeface="Times New Roman"/>
                <a:sym typeface="Times New Roman"/>
              </a:rPr>
              <a:t>Use pre-trained word embeddings </a:t>
            </a:r>
            <a:endParaRPr sz="2200">
              <a:solidFill>
                <a:schemeClr val="dk1"/>
              </a:solidFill>
              <a:latin typeface="Times New Roman"/>
              <a:ea typeface="Times New Roman"/>
              <a:cs typeface="Times New Roman"/>
              <a:sym typeface="Times New Roman"/>
            </a:endParaRPr>
          </a:p>
        </p:txBody>
      </p:sp>
      <p:sp>
        <p:nvSpPr>
          <p:cNvPr id="118" name="Google Shape;118;p17"/>
          <p:cNvSpPr txBox="1"/>
          <p:nvPr/>
        </p:nvSpPr>
        <p:spPr>
          <a:xfrm>
            <a:off x="94650" y="1610125"/>
            <a:ext cx="8954700" cy="890100"/>
          </a:xfrm>
          <a:prstGeom prst="rect">
            <a:avLst/>
          </a:prstGeom>
          <a:noFill/>
          <a:ln cap="flat" cmpd="sng" w="1905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sz="2000">
                <a:solidFill>
                  <a:schemeClr val="dk1"/>
                </a:solidFill>
                <a:latin typeface="Times New Roman"/>
                <a:ea typeface="Times New Roman"/>
                <a:cs typeface="Times New Roman"/>
                <a:sym typeface="Times New Roman"/>
              </a:rPr>
              <a:t>Build word lists for groups (men/women and White/Asian/Hispanic) and neutral categories (occupations, adjectives)</a:t>
            </a:r>
            <a:endParaRPr sz="2200">
              <a:solidFill>
                <a:schemeClr val="dk1"/>
              </a:solidFill>
              <a:latin typeface="Times New Roman"/>
              <a:ea typeface="Times New Roman"/>
              <a:cs typeface="Times New Roman"/>
              <a:sym typeface="Times New Roman"/>
            </a:endParaRPr>
          </a:p>
        </p:txBody>
      </p:sp>
      <p:sp>
        <p:nvSpPr>
          <p:cNvPr id="119" name="Google Shape;119;p17"/>
          <p:cNvSpPr txBox="1"/>
          <p:nvPr/>
        </p:nvSpPr>
        <p:spPr>
          <a:xfrm>
            <a:off x="115850" y="2869950"/>
            <a:ext cx="8954700" cy="983700"/>
          </a:xfrm>
          <a:prstGeom prst="rect">
            <a:avLst/>
          </a:prstGeom>
          <a:noFill/>
          <a:ln cap="flat" cmpd="sng" w="1905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sz="2000">
                <a:solidFill>
                  <a:schemeClr val="dk1"/>
                </a:solidFill>
                <a:latin typeface="Times New Roman"/>
                <a:ea typeface="Times New Roman"/>
                <a:cs typeface="Times New Roman"/>
                <a:sym typeface="Times New Roman"/>
              </a:rPr>
              <a:t>Compute embedding bias metric using the cosine similarity metric</a:t>
            </a:r>
            <a:endParaRPr sz="2200">
              <a:solidFill>
                <a:schemeClr val="dk1"/>
              </a:solidFill>
              <a:latin typeface="Times New Roman"/>
              <a:ea typeface="Times New Roman"/>
              <a:cs typeface="Times New Roman"/>
              <a:sym typeface="Times New Roman"/>
            </a:endParaRPr>
          </a:p>
        </p:txBody>
      </p:sp>
      <p:pic>
        <p:nvPicPr>
          <p:cNvPr id="120" name="Google Shape;120;p17"/>
          <p:cNvPicPr preferRelativeResize="0"/>
          <p:nvPr/>
        </p:nvPicPr>
        <p:blipFill>
          <a:blip r:embed="rId3">
            <a:alphaModFix/>
          </a:blip>
          <a:stretch>
            <a:fillRect/>
          </a:stretch>
        </p:blipFill>
        <p:spPr>
          <a:xfrm>
            <a:off x="723750" y="3277188"/>
            <a:ext cx="6470200" cy="508538"/>
          </a:xfrm>
          <a:prstGeom prst="rect">
            <a:avLst/>
          </a:prstGeom>
          <a:noFill/>
          <a:ln>
            <a:noFill/>
          </a:ln>
        </p:spPr>
      </p:pic>
      <p:sp>
        <p:nvSpPr>
          <p:cNvPr id="121" name="Google Shape;121;p17"/>
          <p:cNvSpPr txBox="1"/>
          <p:nvPr/>
        </p:nvSpPr>
        <p:spPr>
          <a:xfrm>
            <a:off x="94650" y="4197100"/>
            <a:ext cx="8954700" cy="674700"/>
          </a:xfrm>
          <a:prstGeom prst="rect">
            <a:avLst/>
          </a:prstGeom>
          <a:noFill/>
          <a:ln cap="flat" cmpd="sng" w="1905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sz="2000">
                <a:solidFill>
                  <a:schemeClr val="dk1"/>
                </a:solidFill>
                <a:highlight>
                  <a:schemeClr val="lt1"/>
                </a:highlight>
                <a:latin typeface="Times New Roman"/>
                <a:ea typeface="Times New Roman"/>
                <a:cs typeface="Times New Roman"/>
                <a:sym typeface="Times New Roman"/>
              </a:rPr>
              <a:t>Compare the bias captured by the embeddings against the census and survey results </a:t>
            </a:r>
            <a:endParaRPr sz="2000">
              <a:solidFill>
                <a:schemeClr val="dk1"/>
              </a:solidFill>
              <a:highlight>
                <a:schemeClr val="lt1"/>
              </a:highlight>
              <a:latin typeface="Times New Roman"/>
              <a:ea typeface="Times New Roman"/>
              <a:cs typeface="Times New Roman"/>
              <a:sym typeface="Times New Roman"/>
            </a:endParaRPr>
          </a:p>
        </p:txBody>
      </p:sp>
      <p:sp>
        <p:nvSpPr>
          <p:cNvPr id="122" name="Google Shape;122;p17"/>
          <p:cNvSpPr/>
          <p:nvPr/>
        </p:nvSpPr>
        <p:spPr>
          <a:xfrm rot="5400000">
            <a:off x="4317138" y="1268413"/>
            <a:ext cx="289500" cy="220200"/>
          </a:xfrm>
          <a:prstGeom prst="rightArrow">
            <a:avLst>
              <a:gd fmla="val 50000" name="adj1"/>
              <a:gd fmla="val 50000" name="adj2"/>
            </a:avLst>
          </a:prstGeom>
          <a:solidFill>
            <a:srgbClr val="FFFF0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17"/>
          <p:cNvSpPr/>
          <p:nvPr/>
        </p:nvSpPr>
        <p:spPr>
          <a:xfrm rot="5400000">
            <a:off x="4317138" y="2574988"/>
            <a:ext cx="289500" cy="220200"/>
          </a:xfrm>
          <a:prstGeom prst="rightArrow">
            <a:avLst>
              <a:gd fmla="val 50000" name="adj1"/>
              <a:gd fmla="val 50000" name="adj2"/>
            </a:avLst>
          </a:prstGeom>
          <a:solidFill>
            <a:srgbClr val="FFFF0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17"/>
          <p:cNvSpPr/>
          <p:nvPr/>
        </p:nvSpPr>
        <p:spPr>
          <a:xfrm rot="5400000">
            <a:off x="4317138" y="3942250"/>
            <a:ext cx="289500" cy="220200"/>
          </a:xfrm>
          <a:prstGeom prst="rightArrow">
            <a:avLst>
              <a:gd fmla="val 50000" name="adj1"/>
              <a:gd fmla="val 50000" name="adj2"/>
            </a:avLst>
          </a:prstGeom>
          <a:solidFill>
            <a:srgbClr val="FFFF0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ctrTitle"/>
          </p:nvPr>
        </p:nvSpPr>
        <p:spPr>
          <a:xfrm>
            <a:off x="0" y="0"/>
            <a:ext cx="8520600" cy="61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600">
                <a:highlight>
                  <a:srgbClr val="FFFF00"/>
                </a:highlight>
                <a:latin typeface="Times New Roman"/>
                <a:ea typeface="Times New Roman"/>
                <a:cs typeface="Times New Roman"/>
                <a:sym typeface="Times New Roman"/>
              </a:rPr>
              <a:t>Initial </a:t>
            </a:r>
            <a:r>
              <a:rPr b="1" lang="en" sz="3600">
                <a:highlight>
                  <a:srgbClr val="FFFF00"/>
                </a:highlight>
                <a:latin typeface="Times New Roman"/>
                <a:ea typeface="Times New Roman"/>
                <a:cs typeface="Times New Roman"/>
                <a:sym typeface="Times New Roman"/>
              </a:rPr>
              <a:t>Replication Challenges</a:t>
            </a:r>
            <a:endParaRPr b="1" sz="3600">
              <a:highlight>
                <a:srgbClr val="FFFF00"/>
              </a:highlight>
              <a:latin typeface="Times New Roman"/>
              <a:ea typeface="Times New Roman"/>
              <a:cs typeface="Times New Roman"/>
              <a:sym typeface="Times New Roman"/>
            </a:endParaRPr>
          </a:p>
        </p:txBody>
      </p:sp>
      <p:sp>
        <p:nvSpPr>
          <p:cNvPr id="130" name="Google Shape;130;p18"/>
          <p:cNvSpPr txBox="1"/>
          <p:nvPr/>
        </p:nvSpPr>
        <p:spPr>
          <a:xfrm>
            <a:off x="921800" y="539488"/>
            <a:ext cx="2629800" cy="6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highlight>
                  <a:srgbClr val="FFFF00"/>
                </a:highlight>
                <a:latin typeface="Times New Roman"/>
                <a:ea typeface="Times New Roman"/>
                <a:cs typeface="Times New Roman"/>
                <a:sym typeface="Times New Roman"/>
              </a:rPr>
              <a:t>Data Unavailability</a:t>
            </a:r>
            <a:endParaRPr b="1" sz="2200">
              <a:solidFill>
                <a:schemeClr val="dk1"/>
              </a:solidFill>
              <a:highlight>
                <a:srgbClr val="FFFF00"/>
              </a:highlight>
              <a:latin typeface="Times New Roman"/>
              <a:ea typeface="Times New Roman"/>
              <a:cs typeface="Times New Roman"/>
              <a:sym typeface="Times New Roman"/>
            </a:endParaRPr>
          </a:p>
        </p:txBody>
      </p:sp>
      <p:pic>
        <p:nvPicPr>
          <p:cNvPr id="131" name="Google Shape;131;p18"/>
          <p:cNvPicPr preferRelativeResize="0"/>
          <p:nvPr/>
        </p:nvPicPr>
        <p:blipFill>
          <a:blip r:embed="rId3">
            <a:alphaModFix/>
          </a:blip>
          <a:stretch>
            <a:fillRect/>
          </a:stretch>
        </p:blipFill>
        <p:spPr>
          <a:xfrm>
            <a:off x="204575" y="1000300"/>
            <a:ext cx="4173252" cy="2678150"/>
          </a:xfrm>
          <a:prstGeom prst="rect">
            <a:avLst/>
          </a:prstGeom>
          <a:noFill/>
          <a:ln>
            <a:noFill/>
          </a:ln>
        </p:spPr>
      </p:pic>
      <p:sp>
        <p:nvSpPr>
          <p:cNvPr id="132" name="Google Shape;132;p18"/>
          <p:cNvSpPr txBox="1"/>
          <p:nvPr/>
        </p:nvSpPr>
        <p:spPr>
          <a:xfrm>
            <a:off x="81100" y="3915550"/>
            <a:ext cx="4320000" cy="6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000">
                <a:solidFill>
                  <a:schemeClr val="dk1"/>
                </a:solidFill>
                <a:latin typeface="Times New Roman"/>
                <a:ea typeface="Times New Roman"/>
                <a:cs typeface="Times New Roman"/>
                <a:sym typeface="Times New Roman"/>
              </a:rPr>
              <a:t>NYT Annotated Corpus no longer available (!)</a:t>
            </a:r>
            <a:endParaRPr i="1" sz="2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i="1" lang="en" sz="2000">
                <a:solidFill>
                  <a:schemeClr val="dk1"/>
                </a:solidFill>
                <a:latin typeface="Times New Roman"/>
                <a:ea typeface="Times New Roman"/>
                <a:cs typeface="Times New Roman"/>
                <a:sym typeface="Times New Roman"/>
              </a:rPr>
              <a:t>No back-up with authors</a:t>
            </a:r>
            <a:endParaRPr i="1" sz="2000">
              <a:solidFill>
                <a:schemeClr val="dk1"/>
              </a:solidFill>
              <a:latin typeface="Times New Roman"/>
              <a:ea typeface="Times New Roman"/>
              <a:cs typeface="Times New Roman"/>
              <a:sym typeface="Times New Roman"/>
            </a:endParaRPr>
          </a:p>
        </p:txBody>
      </p:sp>
      <p:sp>
        <p:nvSpPr>
          <p:cNvPr id="133" name="Google Shape;133;p18"/>
          <p:cNvSpPr txBox="1"/>
          <p:nvPr/>
        </p:nvSpPr>
        <p:spPr>
          <a:xfrm>
            <a:off x="4572000" y="539500"/>
            <a:ext cx="4515600" cy="6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highlight>
                  <a:srgbClr val="FFFF00"/>
                </a:highlight>
                <a:latin typeface="Times New Roman"/>
                <a:ea typeface="Times New Roman"/>
                <a:cs typeface="Times New Roman"/>
                <a:sym typeface="Times New Roman"/>
              </a:rPr>
              <a:t>Pre-trained Embeddings Mismatch</a:t>
            </a:r>
            <a:endParaRPr b="1" sz="2200">
              <a:solidFill>
                <a:schemeClr val="dk1"/>
              </a:solidFill>
              <a:highlight>
                <a:srgbClr val="FFFF00"/>
              </a:highlight>
              <a:latin typeface="Times New Roman"/>
              <a:ea typeface="Times New Roman"/>
              <a:cs typeface="Times New Roman"/>
              <a:sym typeface="Times New Roman"/>
            </a:endParaRPr>
          </a:p>
        </p:txBody>
      </p:sp>
      <p:pic>
        <p:nvPicPr>
          <p:cNvPr id="134" name="Google Shape;134;p18"/>
          <p:cNvPicPr preferRelativeResize="0"/>
          <p:nvPr/>
        </p:nvPicPr>
        <p:blipFill>
          <a:blip r:embed="rId4">
            <a:alphaModFix/>
          </a:blip>
          <a:stretch>
            <a:fillRect/>
          </a:stretch>
        </p:blipFill>
        <p:spPr>
          <a:xfrm>
            <a:off x="4401100" y="1253963"/>
            <a:ext cx="4686475" cy="2271512"/>
          </a:xfrm>
          <a:prstGeom prst="rect">
            <a:avLst/>
          </a:prstGeom>
          <a:noFill/>
          <a:ln>
            <a:noFill/>
          </a:ln>
        </p:spPr>
      </p:pic>
      <p:sp>
        <p:nvSpPr>
          <p:cNvPr id="135" name="Google Shape;135;p18"/>
          <p:cNvSpPr txBox="1"/>
          <p:nvPr/>
        </p:nvSpPr>
        <p:spPr>
          <a:xfrm>
            <a:off x="4507275" y="3915550"/>
            <a:ext cx="4580100" cy="12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000">
                <a:solidFill>
                  <a:schemeClr val="dk1"/>
                </a:solidFill>
                <a:latin typeface="Times New Roman"/>
                <a:ea typeface="Times New Roman"/>
                <a:cs typeface="Times New Roman"/>
                <a:sym typeface="Times New Roman"/>
              </a:rPr>
              <a:t>Google Word2Vec embeddings used by authors trained up till 2015. Our case, till 2023.</a:t>
            </a:r>
            <a:endParaRPr i="1" sz="20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ph type="ctrTitle"/>
          </p:nvPr>
        </p:nvSpPr>
        <p:spPr>
          <a:xfrm>
            <a:off x="57925" y="46350"/>
            <a:ext cx="8989500" cy="949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3300">
                <a:highlight>
                  <a:srgbClr val="FFFF00"/>
                </a:highlight>
                <a:latin typeface="Times New Roman"/>
                <a:ea typeface="Times New Roman"/>
                <a:cs typeface="Times New Roman"/>
                <a:sym typeface="Times New Roman"/>
              </a:rPr>
              <a:t>Result 1</a:t>
            </a:r>
            <a:endParaRPr b="1" sz="3300">
              <a:highlight>
                <a:srgbClr val="FFFF00"/>
              </a:highlight>
              <a:latin typeface="Times New Roman"/>
              <a:ea typeface="Times New Roman"/>
              <a:cs typeface="Times New Roman"/>
              <a:sym typeface="Times New Roman"/>
            </a:endParaRPr>
          </a:p>
          <a:p>
            <a:pPr indent="0" lvl="0" marL="0" rtl="0" algn="l">
              <a:spcBef>
                <a:spcPts val="0"/>
              </a:spcBef>
              <a:spcAft>
                <a:spcPts val="0"/>
              </a:spcAft>
              <a:buNone/>
            </a:pPr>
            <a:r>
              <a:rPr i="1" lang="en" sz="2050">
                <a:latin typeface="Times New Roman"/>
                <a:ea typeface="Times New Roman"/>
                <a:cs typeface="Times New Roman"/>
                <a:sym typeface="Times New Roman"/>
              </a:rPr>
              <a:t>Google News</a:t>
            </a:r>
            <a:r>
              <a:rPr i="1" lang="en" sz="2050">
                <a:latin typeface="Times New Roman"/>
                <a:ea typeface="Times New Roman"/>
                <a:cs typeface="Times New Roman"/>
                <a:sym typeface="Times New Roman"/>
              </a:rPr>
              <a:t>: Gender Embeddings Bias vs Gender Occupation Rate (Overall snapshot)</a:t>
            </a:r>
            <a:endParaRPr i="1" sz="2050">
              <a:latin typeface="Times New Roman"/>
              <a:ea typeface="Times New Roman"/>
              <a:cs typeface="Times New Roman"/>
              <a:sym typeface="Times New Roman"/>
            </a:endParaRPr>
          </a:p>
        </p:txBody>
      </p:sp>
      <p:sp>
        <p:nvSpPr>
          <p:cNvPr id="141" name="Google Shape;141;p19"/>
          <p:cNvSpPr txBox="1"/>
          <p:nvPr>
            <p:ph type="ctrTitle"/>
          </p:nvPr>
        </p:nvSpPr>
        <p:spPr>
          <a:xfrm>
            <a:off x="129225" y="996150"/>
            <a:ext cx="3844200" cy="312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i="1" lang="en" sz="2000">
                <a:solidFill>
                  <a:srgbClr val="000000"/>
                </a:solidFill>
                <a:highlight>
                  <a:srgbClr val="FFFF00"/>
                </a:highlight>
                <a:latin typeface="Times New Roman"/>
                <a:ea typeface="Times New Roman"/>
                <a:cs typeface="Times New Roman"/>
                <a:sym typeface="Times New Roman"/>
              </a:rPr>
              <a:t>Study</a:t>
            </a:r>
            <a:endParaRPr b="1" i="1" sz="2000">
              <a:solidFill>
                <a:srgbClr val="000000"/>
              </a:solidFill>
              <a:highlight>
                <a:srgbClr val="FFFF00"/>
              </a:highlight>
              <a:latin typeface="Times New Roman"/>
              <a:ea typeface="Times New Roman"/>
              <a:cs typeface="Times New Roman"/>
              <a:sym typeface="Times New Roman"/>
            </a:endParaRPr>
          </a:p>
        </p:txBody>
      </p:sp>
      <p:sp>
        <p:nvSpPr>
          <p:cNvPr id="142" name="Google Shape;142;p19"/>
          <p:cNvSpPr txBox="1"/>
          <p:nvPr>
            <p:ph type="ctrTitle"/>
          </p:nvPr>
        </p:nvSpPr>
        <p:spPr>
          <a:xfrm>
            <a:off x="4619525" y="996150"/>
            <a:ext cx="3844200" cy="312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i="1" lang="en" sz="2000">
                <a:solidFill>
                  <a:srgbClr val="000000"/>
                </a:solidFill>
                <a:highlight>
                  <a:srgbClr val="FFFF00"/>
                </a:highlight>
                <a:latin typeface="Times New Roman"/>
                <a:ea typeface="Times New Roman"/>
                <a:cs typeface="Times New Roman"/>
                <a:sym typeface="Times New Roman"/>
              </a:rPr>
              <a:t>Replication</a:t>
            </a:r>
            <a:endParaRPr b="1" i="1" sz="2000">
              <a:solidFill>
                <a:srgbClr val="000000"/>
              </a:solidFill>
              <a:highlight>
                <a:srgbClr val="FFFF00"/>
              </a:highlight>
              <a:latin typeface="Times New Roman"/>
              <a:ea typeface="Times New Roman"/>
              <a:cs typeface="Times New Roman"/>
              <a:sym typeface="Times New Roman"/>
            </a:endParaRPr>
          </a:p>
        </p:txBody>
      </p:sp>
      <p:pic>
        <p:nvPicPr>
          <p:cNvPr id="143" name="Google Shape;143;p19"/>
          <p:cNvPicPr preferRelativeResize="0"/>
          <p:nvPr/>
        </p:nvPicPr>
        <p:blipFill>
          <a:blip r:embed="rId3">
            <a:alphaModFix/>
          </a:blip>
          <a:stretch>
            <a:fillRect/>
          </a:stretch>
        </p:blipFill>
        <p:spPr>
          <a:xfrm>
            <a:off x="0" y="1368000"/>
            <a:ext cx="4274673" cy="2941426"/>
          </a:xfrm>
          <a:prstGeom prst="rect">
            <a:avLst/>
          </a:prstGeom>
          <a:noFill/>
          <a:ln>
            <a:noFill/>
          </a:ln>
        </p:spPr>
      </p:pic>
      <p:pic>
        <p:nvPicPr>
          <p:cNvPr id="144" name="Google Shape;144;p19"/>
          <p:cNvPicPr preferRelativeResize="0"/>
          <p:nvPr/>
        </p:nvPicPr>
        <p:blipFill>
          <a:blip r:embed="rId4">
            <a:alphaModFix/>
          </a:blip>
          <a:stretch>
            <a:fillRect/>
          </a:stretch>
        </p:blipFill>
        <p:spPr>
          <a:xfrm>
            <a:off x="4402625" y="1368000"/>
            <a:ext cx="4588974" cy="2941425"/>
          </a:xfrm>
          <a:prstGeom prst="rect">
            <a:avLst/>
          </a:prstGeom>
          <a:noFill/>
          <a:ln>
            <a:noFill/>
          </a:ln>
        </p:spPr>
      </p:pic>
      <p:sp>
        <p:nvSpPr>
          <p:cNvPr id="145" name="Google Shape;145;p19"/>
          <p:cNvSpPr txBox="1"/>
          <p:nvPr/>
        </p:nvSpPr>
        <p:spPr>
          <a:xfrm>
            <a:off x="0" y="4193775"/>
            <a:ext cx="8910600" cy="9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highlight>
                  <a:srgbClr val="FFFF00"/>
                </a:highlight>
                <a:latin typeface="Times New Roman"/>
                <a:ea typeface="Times New Roman"/>
                <a:cs typeface="Times New Roman"/>
                <a:sym typeface="Times New Roman"/>
              </a:rPr>
              <a:t>Mismatch</a:t>
            </a:r>
            <a:r>
              <a:rPr b="1" lang="en" sz="1800">
                <a:latin typeface="Times New Roman"/>
                <a:ea typeface="Times New Roman"/>
                <a:cs typeface="Times New Roman"/>
                <a:sym typeface="Times New Roman"/>
              </a:rPr>
              <a:t>: </a:t>
            </a:r>
            <a:r>
              <a:rPr lang="en" sz="1800">
                <a:latin typeface="Times New Roman"/>
                <a:ea typeface="Times New Roman"/>
                <a:cs typeface="Times New Roman"/>
                <a:sym typeface="Times New Roman"/>
              </a:rPr>
              <a:t>Lower variance in embedding bias compared to study </a:t>
            </a:r>
            <a:endParaRPr sz="1800">
              <a:latin typeface="Times New Roman"/>
              <a:ea typeface="Times New Roman"/>
              <a:cs typeface="Times New Roman"/>
              <a:sym typeface="Times New Roman"/>
            </a:endParaRPr>
          </a:p>
          <a:p>
            <a:pPr indent="0" lvl="0" marL="0" rtl="0" algn="l">
              <a:spcBef>
                <a:spcPts val="0"/>
              </a:spcBef>
              <a:spcAft>
                <a:spcPts val="0"/>
              </a:spcAft>
              <a:buNone/>
            </a:pPr>
            <a:r>
              <a:rPr b="1" lang="en" sz="1800">
                <a:highlight>
                  <a:srgbClr val="FFFF00"/>
                </a:highlight>
                <a:latin typeface="Times New Roman"/>
                <a:ea typeface="Times New Roman"/>
                <a:cs typeface="Times New Roman"/>
                <a:sym typeface="Times New Roman"/>
              </a:rPr>
              <a:t>Reason:</a:t>
            </a:r>
            <a:r>
              <a:rPr b="1" lang="en" sz="1800">
                <a:latin typeface="Times New Roman"/>
                <a:ea typeface="Times New Roman"/>
                <a:cs typeface="Times New Roman"/>
                <a:sym typeface="Times New Roman"/>
              </a:rPr>
              <a:t> </a:t>
            </a:r>
            <a:r>
              <a:rPr lang="en" sz="1800">
                <a:latin typeface="Times New Roman"/>
                <a:ea typeface="Times New Roman"/>
                <a:cs typeface="Times New Roman"/>
                <a:sym typeface="Times New Roman"/>
              </a:rPr>
              <a:t>Possibly</a:t>
            </a:r>
            <a:r>
              <a:rPr lang="en" sz="1800">
                <a:latin typeface="Times New Roman"/>
                <a:ea typeface="Times New Roman"/>
                <a:cs typeface="Times New Roman"/>
                <a:sym typeface="Times New Roman"/>
              </a:rPr>
              <a:t> data. </a:t>
            </a:r>
            <a:r>
              <a:rPr lang="en" sz="1800">
                <a:latin typeface="Times New Roman"/>
                <a:ea typeface="Times New Roman"/>
                <a:cs typeface="Times New Roman"/>
                <a:sym typeface="Times New Roman"/>
              </a:rPr>
              <a:t>Google News data updated from 2015 to 2023; </a:t>
            </a:r>
            <a:r>
              <a:rPr lang="en" sz="1800">
                <a:solidFill>
                  <a:schemeClr val="dk1"/>
                </a:solidFill>
                <a:latin typeface="Times New Roman"/>
                <a:ea typeface="Times New Roman"/>
                <a:cs typeface="Times New Roman"/>
                <a:sym typeface="Times New Roman"/>
              </a:rPr>
              <a:t>some words might not exist in the 2023 training data</a:t>
            </a:r>
            <a:endParaRPr sz="1800">
              <a:solidFill>
                <a:schemeClr val="dk1"/>
              </a:solidFill>
              <a:latin typeface="Times New Roman"/>
              <a:ea typeface="Times New Roman"/>
              <a:cs typeface="Times New Roman"/>
              <a:sym typeface="Times New Roman"/>
            </a:endParaRPr>
          </a:p>
        </p:txBody>
      </p:sp>
      <p:cxnSp>
        <p:nvCxnSpPr>
          <p:cNvPr id="146" name="Google Shape;146;p19"/>
          <p:cNvCxnSpPr/>
          <p:nvPr/>
        </p:nvCxnSpPr>
        <p:spPr>
          <a:xfrm>
            <a:off x="4297825" y="1193200"/>
            <a:ext cx="11700" cy="2757000"/>
          </a:xfrm>
          <a:prstGeom prst="straightConnector1">
            <a:avLst/>
          </a:prstGeom>
          <a:noFill/>
          <a:ln cap="flat" cmpd="sng" w="38100">
            <a:solidFill>
              <a:srgbClr val="000000"/>
            </a:solidFill>
            <a:prstDash val="dot"/>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type="ctrTitle"/>
          </p:nvPr>
        </p:nvSpPr>
        <p:spPr>
          <a:xfrm>
            <a:off x="77250" y="160375"/>
            <a:ext cx="8989500" cy="949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3300">
                <a:highlight>
                  <a:srgbClr val="FFFF00"/>
                </a:highlight>
                <a:latin typeface="Times New Roman"/>
                <a:ea typeface="Times New Roman"/>
                <a:cs typeface="Times New Roman"/>
                <a:sym typeface="Times New Roman"/>
              </a:rPr>
              <a:t>Result 2</a:t>
            </a:r>
            <a:endParaRPr b="1" sz="3300">
              <a:highlight>
                <a:srgbClr val="FFFF00"/>
              </a:highlight>
              <a:latin typeface="Times New Roman"/>
              <a:ea typeface="Times New Roman"/>
              <a:cs typeface="Times New Roman"/>
              <a:sym typeface="Times New Roman"/>
            </a:endParaRPr>
          </a:p>
          <a:p>
            <a:pPr indent="0" lvl="0" marL="0" rtl="0" algn="l">
              <a:spcBef>
                <a:spcPts val="0"/>
              </a:spcBef>
              <a:spcAft>
                <a:spcPts val="0"/>
              </a:spcAft>
              <a:buClr>
                <a:schemeClr val="dk1"/>
              </a:buClr>
              <a:buSzPct val="52380"/>
              <a:buFont typeface="Arial"/>
              <a:buNone/>
            </a:pPr>
            <a:r>
              <a:rPr i="1" lang="en" sz="2100">
                <a:latin typeface="Times New Roman"/>
                <a:ea typeface="Times New Roman"/>
                <a:cs typeface="Times New Roman"/>
                <a:sym typeface="Times New Roman"/>
              </a:rPr>
              <a:t>COHA: </a:t>
            </a:r>
            <a:r>
              <a:rPr b="1" i="1" lang="en" sz="2100">
                <a:latin typeface="Times New Roman"/>
                <a:ea typeface="Times New Roman"/>
                <a:cs typeface="Times New Roman"/>
                <a:sym typeface="Times New Roman"/>
              </a:rPr>
              <a:t>Gender</a:t>
            </a:r>
            <a:r>
              <a:rPr i="1" lang="en" sz="2100">
                <a:latin typeface="Times New Roman"/>
                <a:ea typeface="Times New Roman"/>
                <a:cs typeface="Times New Roman"/>
                <a:sym typeface="Times New Roman"/>
              </a:rPr>
              <a:t> </a:t>
            </a:r>
            <a:r>
              <a:rPr b="1" i="1" lang="en" sz="2100">
                <a:latin typeface="Times New Roman"/>
                <a:ea typeface="Times New Roman"/>
                <a:cs typeface="Times New Roman"/>
                <a:sym typeface="Times New Roman"/>
              </a:rPr>
              <a:t>Average Embedding Bias</a:t>
            </a:r>
            <a:r>
              <a:rPr i="1" lang="en" sz="2100">
                <a:latin typeface="Times New Roman"/>
                <a:ea typeface="Times New Roman"/>
                <a:cs typeface="Times New Roman"/>
                <a:sym typeface="Times New Roman"/>
              </a:rPr>
              <a:t> vs Average Occupation Rate (Temporal 1910-90)</a:t>
            </a:r>
            <a:endParaRPr i="1" sz="2100">
              <a:latin typeface="Times New Roman"/>
              <a:ea typeface="Times New Roman"/>
              <a:cs typeface="Times New Roman"/>
              <a:sym typeface="Times New Roman"/>
            </a:endParaRPr>
          </a:p>
        </p:txBody>
      </p:sp>
      <p:sp>
        <p:nvSpPr>
          <p:cNvPr id="152" name="Google Shape;152;p20"/>
          <p:cNvSpPr txBox="1"/>
          <p:nvPr>
            <p:ph type="ctrTitle"/>
          </p:nvPr>
        </p:nvSpPr>
        <p:spPr>
          <a:xfrm>
            <a:off x="143625" y="996150"/>
            <a:ext cx="3844200" cy="233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i="1" lang="en" sz="2000">
                <a:solidFill>
                  <a:srgbClr val="000000"/>
                </a:solidFill>
                <a:highlight>
                  <a:srgbClr val="FFFF00"/>
                </a:highlight>
                <a:latin typeface="Times New Roman"/>
                <a:ea typeface="Times New Roman"/>
                <a:cs typeface="Times New Roman"/>
                <a:sym typeface="Times New Roman"/>
              </a:rPr>
              <a:t>Study</a:t>
            </a:r>
            <a:endParaRPr b="1" i="1" sz="2000">
              <a:solidFill>
                <a:srgbClr val="000000"/>
              </a:solidFill>
              <a:highlight>
                <a:srgbClr val="FFFF00"/>
              </a:highlight>
              <a:latin typeface="Times New Roman"/>
              <a:ea typeface="Times New Roman"/>
              <a:cs typeface="Times New Roman"/>
              <a:sym typeface="Times New Roman"/>
            </a:endParaRPr>
          </a:p>
        </p:txBody>
      </p:sp>
      <p:sp>
        <p:nvSpPr>
          <p:cNvPr id="153" name="Google Shape;153;p20"/>
          <p:cNvSpPr txBox="1"/>
          <p:nvPr>
            <p:ph type="ctrTitle"/>
          </p:nvPr>
        </p:nvSpPr>
        <p:spPr>
          <a:xfrm>
            <a:off x="4619525" y="996150"/>
            <a:ext cx="3844200" cy="312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i="1" lang="en" sz="2000">
                <a:solidFill>
                  <a:srgbClr val="000000"/>
                </a:solidFill>
                <a:highlight>
                  <a:srgbClr val="FFFF00"/>
                </a:highlight>
                <a:latin typeface="Times New Roman"/>
                <a:ea typeface="Times New Roman"/>
                <a:cs typeface="Times New Roman"/>
                <a:sym typeface="Times New Roman"/>
              </a:rPr>
              <a:t>Replication</a:t>
            </a:r>
            <a:endParaRPr b="1" i="1" sz="2000">
              <a:solidFill>
                <a:srgbClr val="000000"/>
              </a:solidFill>
              <a:highlight>
                <a:srgbClr val="FFFF00"/>
              </a:highlight>
              <a:latin typeface="Times New Roman"/>
              <a:ea typeface="Times New Roman"/>
              <a:cs typeface="Times New Roman"/>
              <a:sym typeface="Times New Roman"/>
            </a:endParaRPr>
          </a:p>
        </p:txBody>
      </p:sp>
      <p:sp>
        <p:nvSpPr>
          <p:cNvPr id="154" name="Google Shape;154;p20"/>
          <p:cNvSpPr txBox="1"/>
          <p:nvPr/>
        </p:nvSpPr>
        <p:spPr>
          <a:xfrm>
            <a:off x="0" y="4568100"/>
            <a:ext cx="89106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highlight>
                  <a:srgbClr val="FFFF00"/>
                </a:highlight>
                <a:latin typeface="Times New Roman"/>
                <a:ea typeface="Times New Roman"/>
                <a:cs typeface="Times New Roman"/>
                <a:sym typeface="Times New Roman"/>
              </a:rPr>
              <a:t>Perfect replication!</a:t>
            </a:r>
            <a:endParaRPr sz="1800">
              <a:latin typeface="Times New Roman"/>
              <a:ea typeface="Times New Roman"/>
              <a:cs typeface="Times New Roman"/>
              <a:sym typeface="Times New Roman"/>
            </a:endParaRPr>
          </a:p>
        </p:txBody>
      </p:sp>
      <p:cxnSp>
        <p:nvCxnSpPr>
          <p:cNvPr id="155" name="Google Shape;155;p20"/>
          <p:cNvCxnSpPr/>
          <p:nvPr/>
        </p:nvCxnSpPr>
        <p:spPr>
          <a:xfrm>
            <a:off x="4228325" y="1309050"/>
            <a:ext cx="11700" cy="2757000"/>
          </a:xfrm>
          <a:prstGeom prst="straightConnector1">
            <a:avLst/>
          </a:prstGeom>
          <a:noFill/>
          <a:ln cap="flat" cmpd="sng" w="38100">
            <a:solidFill>
              <a:srgbClr val="000000"/>
            </a:solidFill>
            <a:prstDash val="dot"/>
            <a:round/>
            <a:headEnd len="med" w="med" type="none"/>
            <a:tailEnd len="med" w="med" type="none"/>
          </a:ln>
        </p:spPr>
      </p:cxnSp>
      <p:pic>
        <p:nvPicPr>
          <p:cNvPr id="156" name="Google Shape;156;p20"/>
          <p:cNvPicPr preferRelativeResize="0"/>
          <p:nvPr/>
        </p:nvPicPr>
        <p:blipFill>
          <a:blip r:embed="rId3">
            <a:alphaModFix/>
          </a:blip>
          <a:stretch>
            <a:fillRect/>
          </a:stretch>
        </p:blipFill>
        <p:spPr>
          <a:xfrm>
            <a:off x="9625" y="1193200"/>
            <a:ext cx="4218701" cy="3291874"/>
          </a:xfrm>
          <a:prstGeom prst="rect">
            <a:avLst/>
          </a:prstGeom>
          <a:noFill/>
          <a:ln>
            <a:noFill/>
          </a:ln>
        </p:spPr>
      </p:pic>
      <p:pic>
        <p:nvPicPr>
          <p:cNvPr id="157" name="Google Shape;157;p20"/>
          <p:cNvPicPr preferRelativeResize="0"/>
          <p:nvPr/>
        </p:nvPicPr>
        <p:blipFill>
          <a:blip r:embed="rId4">
            <a:alphaModFix/>
          </a:blip>
          <a:stretch>
            <a:fillRect/>
          </a:stretch>
        </p:blipFill>
        <p:spPr>
          <a:xfrm>
            <a:off x="4436850" y="1229775"/>
            <a:ext cx="4473748" cy="3429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ph type="ctrTitle"/>
          </p:nvPr>
        </p:nvSpPr>
        <p:spPr>
          <a:xfrm>
            <a:off x="77250" y="-89550"/>
            <a:ext cx="8989500" cy="949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3300">
                <a:highlight>
                  <a:srgbClr val="FFFF00"/>
                </a:highlight>
                <a:latin typeface="Times New Roman"/>
                <a:ea typeface="Times New Roman"/>
                <a:cs typeface="Times New Roman"/>
                <a:sym typeface="Times New Roman"/>
              </a:rPr>
              <a:t>Result 3</a:t>
            </a:r>
            <a:endParaRPr b="1" sz="3300">
              <a:highlight>
                <a:srgbClr val="FFFF00"/>
              </a:highlight>
              <a:latin typeface="Times New Roman"/>
              <a:ea typeface="Times New Roman"/>
              <a:cs typeface="Times New Roman"/>
              <a:sym typeface="Times New Roman"/>
            </a:endParaRPr>
          </a:p>
          <a:p>
            <a:pPr indent="0" lvl="0" marL="0" rtl="0" algn="l">
              <a:spcBef>
                <a:spcPts val="0"/>
              </a:spcBef>
              <a:spcAft>
                <a:spcPts val="0"/>
              </a:spcAft>
              <a:buNone/>
            </a:pPr>
            <a:r>
              <a:rPr i="1" lang="en" sz="2000">
                <a:latin typeface="Times New Roman"/>
                <a:ea typeface="Times New Roman"/>
                <a:cs typeface="Times New Roman"/>
                <a:sym typeface="Times New Roman"/>
              </a:rPr>
              <a:t>COHA: </a:t>
            </a:r>
            <a:r>
              <a:rPr b="1" i="1" lang="en" sz="2000">
                <a:latin typeface="Times New Roman"/>
                <a:ea typeface="Times New Roman"/>
                <a:cs typeface="Times New Roman"/>
                <a:sym typeface="Times New Roman"/>
              </a:rPr>
              <a:t>Ethnicity</a:t>
            </a:r>
            <a:r>
              <a:rPr b="1" i="1" lang="en" sz="2000">
                <a:latin typeface="Times New Roman"/>
                <a:ea typeface="Times New Roman"/>
                <a:cs typeface="Times New Roman"/>
                <a:sym typeface="Times New Roman"/>
              </a:rPr>
              <a:t> Average Embedding Bias</a:t>
            </a:r>
            <a:r>
              <a:rPr i="1" lang="en" sz="2000">
                <a:latin typeface="Times New Roman"/>
                <a:ea typeface="Times New Roman"/>
                <a:cs typeface="Times New Roman"/>
                <a:sym typeface="Times New Roman"/>
              </a:rPr>
              <a:t> vs Average Occupation Rate (Temporal 1910-90)</a:t>
            </a:r>
            <a:endParaRPr i="1" sz="2000">
              <a:latin typeface="Times New Roman"/>
              <a:ea typeface="Times New Roman"/>
              <a:cs typeface="Times New Roman"/>
              <a:sym typeface="Times New Roman"/>
            </a:endParaRPr>
          </a:p>
        </p:txBody>
      </p:sp>
      <p:sp>
        <p:nvSpPr>
          <p:cNvPr id="163" name="Google Shape;163;p21"/>
          <p:cNvSpPr txBox="1"/>
          <p:nvPr>
            <p:ph type="ctrTitle"/>
          </p:nvPr>
        </p:nvSpPr>
        <p:spPr>
          <a:xfrm>
            <a:off x="143625" y="938225"/>
            <a:ext cx="3844200" cy="312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i="1" lang="en" sz="2000">
                <a:solidFill>
                  <a:srgbClr val="000000"/>
                </a:solidFill>
                <a:highlight>
                  <a:srgbClr val="FFFF00"/>
                </a:highlight>
                <a:latin typeface="Times New Roman"/>
                <a:ea typeface="Times New Roman"/>
                <a:cs typeface="Times New Roman"/>
                <a:sym typeface="Times New Roman"/>
              </a:rPr>
              <a:t>Study</a:t>
            </a:r>
            <a:endParaRPr b="1" i="1" sz="2000">
              <a:solidFill>
                <a:srgbClr val="000000"/>
              </a:solidFill>
              <a:highlight>
                <a:srgbClr val="FFFF00"/>
              </a:highlight>
              <a:latin typeface="Times New Roman"/>
              <a:ea typeface="Times New Roman"/>
              <a:cs typeface="Times New Roman"/>
              <a:sym typeface="Times New Roman"/>
            </a:endParaRPr>
          </a:p>
        </p:txBody>
      </p:sp>
      <p:sp>
        <p:nvSpPr>
          <p:cNvPr id="164" name="Google Shape;164;p21"/>
          <p:cNvSpPr txBox="1"/>
          <p:nvPr>
            <p:ph type="ctrTitle"/>
          </p:nvPr>
        </p:nvSpPr>
        <p:spPr>
          <a:xfrm>
            <a:off x="4619525" y="860250"/>
            <a:ext cx="3844200" cy="312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i="1" lang="en" sz="2000">
                <a:solidFill>
                  <a:srgbClr val="000000"/>
                </a:solidFill>
                <a:highlight>
                  <a:srgbClr val="FFFF00"/>
                </a:highlight>
                <a:latin typeface="Times New Roman"/>
                <a:ea typeface="Times New Roman"/>
                <a:cs typeface="Times New Roman"/>
                <a:sym typeface="Times New Roman"/>
              </a:rPr>
              <a:t>Replication</a:t>
            </a:r>
            <a:endParaRPr b="1" i="1" sz="2000">
              <a:solidFill>
                <a:srgbClr val="000000"/>
              </a:solidFill>
              <a:highlight>
                <a:srgbClr val="FFFF00"/>
              </a:highlight>
              <a:latin typeface="Times New Roman"/>
              <a:ea typeface="Times New Roman"/>
              <a:cs typeface="Times New Roman"/>
              <a:sym typeface="Times New Roman"/>
            </a:endParaRPr>
          </a:p>
        </p:txBody>
      </p:sp>
      <p:cxnSp>
        <p:nvCxnSpPr>
          <p:cNvPr id="165" name="Google Shape;165;p21"/>
          <p:cNvCxnSpPr/>
          <p:nvPr/>
        </p:nvCxnSpPr>
        <p:spPr>
          <a:xfrm>
            <a:off x="4297825" y="1193200"/>
            <a:ext cx="11700" cy="2757000"/>
          </a:xfrm>
          <a:prstGeom prst="straightConnector1">
            <a:avLst/>
          </a:prstGeom>
          <a:noFill/>
          <a:ln cap="flat" cmpd="sng" w="38100">
            <a:solidFill>
              <a:srgbClr val="000000"/>
            </a:solidFill>
            <a:prstDash val="dot"/>
            <a:round/>
            <a:headEnd len="med" w="med" type="none"/>
            <a:tailEnd len="med" w="med" type="none"/>
          </a:ln>
        </p:spPr>
      </p:cxnSp>
      <p:pic>
        <p:nvPicPr>
          <p:cNvPr id="166" name="Google Shape;166;p21"/>
          <p:cNvPicPr preferRelativeResize="0"/>
          <p:nvPr/>
        </p:nvPicPr>
        <p:blipFill>
          <a:blip r:embed="rId3">
            <a:alphaModFix/>
          </a:blip>
          <a:stretch>
            <a:fillRect/>
          </a:stretch>
        </p:blipFill>
        <p:spPr>
          <a:xfrm>
            <a:off x="0" y="1124125"/>
            <a:ext cx="4205151" cy="3199163"/>
          </a:xfrm>
          <a:prstGeom prst="rect">
            <a:avLst/>
          </a:prstGeom>
          <a:noFill/>
          <a:ln>
            <a:noFill/>
          </a:ln>
        </p:spPr>
      </p:pic>
      <p:pic>
        <p:nvPicPr>
          <p:cNvPr id="167" name="Google Shape;167;p21"/>
          <p:cNvPicPr preferRelativeResize="0"/>
          <p:nvPr/>
        </p:nvPicPr>
        <p:blipFill>
          <a:blip r:embed="rId4">
            <a:alphaModFix/>
          </a:blip>
          <a:stretch>
            <a:fillRect/>
          </a:stretch>
        </p:blipFill>
        <p:spPr>
          <a:xfrm>
            <a:off x="4402200" y="1169600"/>
            <a:ext cx="4508402" cy="3108218"/>
          </a:xfrm>
          <a:prstGeom prst="rect">
            <a:avLst/>
          </a:prstGeom>
          <a:noFill/>
          <a:ln>
            <a:noFill/>
          </a:ln>
        </p:spPr>
      </p:pic>
      <p:sp>
        <p:nvSpPr>
          <p:cNvPr id="168" name="Google Shape;168;p21"/>
          <p:cNvSpPr txBox="1"/>
          <p:nvPr/>
        </p:nvSpPr>
        <p:spPr>
          <a:xfrm>
            <a:off x="0" y="4193775"/>
            <a:ext cx="8910600" cy="9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highlight>
                  <a:srgbClr val="FFFF00"/>
                </a:highlight>
                <a:latin typeface="Times New Roman"/>
                <a:ea typeface="Times New Roman"/>
                <a:cs typeface="Times New Roman"/>
                <a:sym typeface="Times New Roman"/>
              </a:rPr>
              <a:t>Mismatch</a:t>
            </a:r>
            <a:r>
              <a:rPr b="1" lang="en" sz="1800">
                <a:latin typeface="Times New Roman"/>
                <a:ea typeface="Times New Roman"/>
                <a:cs typeface="Times New Roman"/>
                <a:sym typeface="Times New Roman"/>
              </a:rPr>
              <a:t>: </a:t>
            </a:r>
            <a:r>
              <a:rPr lang="en" sz="1800">
                <a:latin typeface="Times New Roman"/>
                <a:ea typeface="Times New Roman"/>
                <a:cs typeface="Times New Roman"/>
                <a:sym typeface="Times New Roman"/>
              </a:rPr>
              <a:t>Embedding bias does not match the original study for the replication</a:t>
            </a:r>
            <a:endParaRPr sz="1800">
              <a:latin typeface="Times New Roman"/>
              <a:ea typeface="Times New Roman"/>
              <a:cs typeface="Times New Roman"/>
              <a:sym typeface="Times New Roman"/>
            </a:endParaRPr>
          </a:p>
          <a:p>
            <a:pPr indent="0" lvl="0" marL="0" rtl="0" algn="l">
              <a:spcBef>
                <a:spcPts val="0"/>
              </a:spcBef>
              <a:spcAft>
                <a:spcPts val="0"/>
              </a:spcAft>
              <a:buNone/>
            </a:pPr>
            <a:r>
              <a:rPr b="1" lang="en" sz="1800">
                <a:highlight>
                  <a:srgbClr val="FFFF00"/>
                </a:highlight>
                <a:latin typeface="Times New Roman"/>
                <a:ea typeface="Times New Roman"/>
                <a:cs typeface="Times New Roman"/>
                <a:sym typeface="Times New Roman"/>
              </a:rPr>
              <a:t>Reason:</a:t>
            </a:r>
            <a:r>
              <a:rPr b="1" lang="en" sz="1800">
                <a:latin typeface="Times New Roman"/>
                <a:ea typeface="Times New Roman"/>
                <a:cs typeface="Times New Roman"/>
                <a:sym typeface="Times New Roman"/>
              </a:rPr>
              <a:t> </a:t>
            </a:r>
            <a:r>
              <a:rPr lang="en" sz="1800">
                <a:latin typeface="Times New Roman"/>
                <a:ea typeface="Times New Roman"/>
                <a:cs typeface="Times New Roman"/>
                <a:sym typeface="Times New Roman"/>
              </a:rPr>
              <a:t>The authors likely performed some preprocessing or filtering that they did not include in the repository</a:t>
            </a:r>
            <a:endParaRPr sz="18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